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1"/>
  </p:notesMasterIdLst>
  <p:sldIdLst>
    <p:sldId id="256" r:id="rId2"/>
    <p:sldId id="258" r:id="rId3"/>
    <p:sldId id="259" r:id="rId4"/>
    <p:sldId id="260"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302" r:id="rId19"/>
    <p:sldId id="281" r:id="rId20"/>
    <p:sldId id="282" r:id="rId21"/>
    <p:sldId id="283" r:id="rId22"/>
    <p:sldId id="284" r:id="rId23"/>
    <p:sldId id="285"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3" r:id="rId40"/>
  </p:sldIdLst>
  <p:sldSz cx="9144000" cy="5143500" type="screen16x9"/>
  <p:notesSz cx="6858000" cy="9144000"/>
  <p:embeddedFontLst>
    <p:embeddedFont>
      <p:font typeface="Abel" panose="020B0604020202020204" charset="0"/>
      <p:regular r:id="rId42"/>
    </p:embeddedFont>
    <p:embeddedFont>
      <p:font typeface="Alata" panose="020B0604020202020204" charset="0"/>
      <p:regular r:id="rId43"/>
    </p:embeddedFont>
    <p:embeddedFont>
      <p:font typeface="Barlow" panose="00000500000000000000" pitchFamily="2" charset="0"/>
      <p:regular r:id="rId44"/>
      <p:bold r:id="rId45"/>
      <p:italic r:id="rId46"/>
      <p:boldItalic r:id="rId47"/>
    </p:embeddedFont>
    <p:embeddedFont>
      <p:font typeface="Montserrat" panose="02000505000000020004" pitchFamily="2" charset="0"/>
      <p:regular r:id="rId48"/>
      <p:bold r:id="rId49"/>
      <p:italic r:id="rId50"/>
      <p:boldItalic r:id="rId51"/>
    </p:embeddedFont>
    <p:embeddedFont>
      <p:font typeface="Montserrat ExtraLight" panose="00000300000000000000" pitchFamily="2" charset="0"/>
      <p:regular r:id="rId52"/>
      <p:bold r:id="rId53"/>
      <p:italic r:id="rId54"/>
      <p:boldItalic r:id="rId55"/>
    </p:embeddedFont>
    <p:embeddedFont>
      <p:font typeface="Montserrat Light" panose="00000400000000000000" pitchFamily="2" charset="0"/>
      <p:regular r:id="rId56"/>
      <p:bold r:id="rId57"/>
      <p:italic r:id="rId58"/>
      <p:boldItalic r:id="rId59"/>
    </p:embeddedFont>
    <p:embeddedFont>
      <p:font typeface="Raleway" pitchFamily="2" charset="0"/>
      <p:regular r:id="rId60"/>
      <p:bold r:id="rId61"/>
      <p:italic r:id="rId62"/>
      <p:boldItalic r:id="rId63"/>
    </p:embeddedFont>
    <p:embeddedFont>
      <p:font typeface="Roboto" panose="02000000000000000000" pitchFamily="2" charset="0"/>
      <p:regular r:id="rId64"/>
      <p:bold r:id="rId65"/>
      <p:italic r:id="rId66"/>
      <p:boldItalic r:id="rId67"/>
    </p:embeddedFont>
    <p:embeddedFont>
      <p:font typeface="Roboto Mono"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5A9A2A-4E44-4029-A5EC-D90A42E66DE4}">
  <a:tblStyle styleId="{405A9A2A-4E44-4029-A5EC-D90A42E66DE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10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font" Target="fonts/font2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10.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8270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6144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3398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3511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67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8938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5268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3469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0106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779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9204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7523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95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9589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5892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0342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6361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7725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0689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021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3410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0579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6061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1141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8094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5563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7621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4732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6985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145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40484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0656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3269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8552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fc6770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dfc6770f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12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1900" y="1360475"/>
            <a:ext cx="8172600" cy="150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algn="ctr">
              <a:lnSpc>
                <a:spcPct val="100000"/>
              </a:lnSpc>
              <a:spcBef>
                <a:spcPts val="0"/>
              </a:spcBef>
              <a:spcAft>
                <a:spcPts val="0"/>
              </a:spcAft>
              <a:buClr>
                <a:schemeClr val="lt1"/>
              </a:buClr>
              <a:buSzPts val="5800"/>
              <a:buNone/>
              <a:defRPr sz="5800">
                <a:solidFill>
                  <a:schemeClr val="lt1"/>
                </a:solidFill>
              </a:defRPr>
            </a:lvl2pPr>
            <a:lvl3pPr lvl="2" algn="ctr">
              <a:lnSpc>
                <a:spcPct val="100000"/>
              </a:lnSpc>
              <a:spcBef>
                <a:spcPts val="0"/>
              </a:spcBef>
              <a:spcAft>
                <a:spcPts val="0"/>
              </a:spcAft>
              <a:buClr>
                <a:schemeClr val="lt1"/>
              </a:buClr>
              <a:buSzPts val="5800"/>
              <a:buNone/>
              <a:defRPr sz="5800">
                <a:solidFill>
                  <a:schemeClr val="lt1"/>
                </a:solidFill>
              </a:defRPr>
            </a:lvl3pPr>
            <a:lvl4pPr lvl="3" algn="ctr">
              <a:lnSpc>
                <a:spcPct val="100000"/>
              </a:lnSpc>
              <a:spcBef>
                <a:spcPts val="0"/>
              </a:spcBef>
              <a:spcAft>
                <a:spcPts val="0"/>
              </a:spcAft>
              <a:buClr>
                <a:schemeClr val="lt1"/>
              </a:buClr>
              <a:buSzPts val="5800"/>
              <a:buNone/>
              <a:defRPr sz="5800">
                <a:solidFill>
                  <a:schemeClr val="lt1"/>
                </a:solidFill>
              </a:defRPr>
            </a:lvl4pPr>
            <a:lvl5pPr lvl="4" algn="ctr">
              <a:lnSpc>
                <a:spcPct val="100000"/>
              </a:lnSpc>
              <a:spcBef>
                <a:spcPts val="0"/>
              </a:spcBef>
              <a:spcAft>
                <a:spcPts val="0"/>
              </a:spcAft>
              <a:buClr>
                <a:schemeClr val="lt1"/>
              </a:buClr>
              <a:buSzPts val="5800"/>
              <a:buNone/>
              <a:defRPr sz="5800">
                <a:solidFill>
                  <a:schemeClr val="lt1"/>
                </a:solidFill>
              </a:defRPr>
            </a:lvl5pPr>
            <a:lvl6pPr lvl="5" algn="ctr">
              <a:lnSpc>
                <a:spcPct val="100000"/>
              </a:lnSpc>
              <a:spcBef>
                <a:spcPts val="0"/>
              </a:spcBef>
              <a:spcAft>
                <a:spcPts val="0"/>
              </a:spcAft>
              <a:buClr>
                <a:schemeClr val="lt1"/>
              </a:buClr>
              <a:buSzPts val="5800"/>
              <a:buNone/>
              <a:defRPr sz="5800">
                <a:solidFill>
                  <a:schemeClr val="lt1"/>
                </a:solidFill>
              </a:defRPr>
            </a:lvl6pPr>
            <a:lvl7pPr lvl="6" algn="ctr">
              <a:lnSpc>
                <a:spcPct val="100000"/>
              </a:lnSpc>
              <a:spcBef>
                <a:spcPts val="0"/>
              </a:spcBef>
              <a:spcAft>
                <a:spcPts val="0"/>
              </a:spcAft>
              <a:buClr>
                <a:schemeClr val="lt1"/>
              </a:buClr>
              <a:buSzPts val="5800"/>
              <a:buNone/>
              <a:defRPr sz="5800">
                <a:solidFill>
                  <a:schemeClr val="lt1"/>
                </a:solidFill>
              </a:defRPr>
            </a:lvl7pPr>
            <a:lvl8pPr lvl="7" algn="ctr">
              <a:lnSpc>
                <a:spcPct val="100000"/>
              </a:lnSpc>
              <a:spcBef>
                <a:spcPts val="0"/>
              </a:spcBef>
              <a:spcAft>
                <a:spcPts val="0"/>
              </a:spcAft>
              <a:buClr>
                <a:schemeClr val="lt1"/>
              </a:buClr>
              <a:buSzPts val="5800"/>
              <a:buNone/>
              <a:defRPr sz="5800">
                <a:solidFill>
                  <a:schemeClr val="lt1"/>
                </a:solidFill>
              </a:defRPr>
            </a:lvl8pPr>
            <a:lvl9pPr lvl="8" algn="ctr">
              <a:lnSpc>
                <a:spcPct val="100000"/>
              </a:lnSpc>
              <a:spcBef>
                <a:spcPts val="0"/>
              </a:spcBef>
              <a:spcAft>
                <a:spcPts val="0"/>
              </a:spcAft>
              <a:buClr>
                <a:schemeClr val="lt1"/>
              </a:buClr>
              <a:buSzPts val="5800"/>
              <a:buNone/>
              <a:defRPr sz="5800">
                <a:solidFill>
                  <a:schemeClr val="lt1"/>
                </a:solidFill>
              </a:defRPr>
            </a:lvl9pPr>
          </a:lstStyle>
          <a:p>
            <a:endParaRPr/>
          </a:p>
        </p:txBody>
      </p:sp>
      <p:sp>
        <p:nvSpPr>
          <p:cNvPr id="10" name="Google Shape;10;p2"/>
          <p:cNvSpPr txBox="1">
            <a:spLocks noGrp="1"/>
          </p:cNvSpPr>
          <p:nvPr>
            <p:ph type="subTitle" idx="1"/>
          </p:nvPr>
        </p:nvSpPr>
        <p:spPr>
          <a:xfrm>
            <a:off x="2237700" y="2477975"/>
            <a:ext cx="4821000" cy="24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 name="Google Shape;11;p2"/>
          <p:cNvSpPr/>
          <p:nvPr/>
        </p:nvSpPr>
        <p:spPr>
          <a:xfrm>
            <a:off x="0" y="0"/>
            <a:ext cx="91791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3"/>
          <p:cNvSpPr txBox="1">
            <a:spLocks noGrp="1"/>
          </p:cNvSpPr>
          <p:nvPr>
            <p:ph type="body" idx="1"/>
          </p:nvPr>
        </p:nvSpPr>
        <p:spPr>
          <a:xfrm>
            <a:off x="713225" y="1119875"/>
            <a:ext cx="6215100" cy="3867900"/>
          </a:xfrm>
          <a:prstGeom prst="rect">
            <a:avLst/>
          </a:prstGeom>
          <a:noFill/>
          <a:ln>
            <a:noFill/>
          </a:ln>
        </p:spPr>
        <p:txBody>
          <a:bodyPr spcFirstLastPara="1" wrap="square" lIns="91425" tIns="91425" rIns="91425" bIns="91425" anchor="t" anchorCtr="0">
            <a:noAutofit/>
          </a:bodyPr>
          <a:lstStyle>
            <a:lvl1pPr marL="457200" lvl="0" indent="-349250" algn="l">
              <a:lnSpc>
                <a:spcPct val="100000"/>
              </a:lnSpc>
              <a:spcBef>
                <a:spcPts val="0"/>
              </a:spcBef>
              <a:spcAft>
                <a:spcPts val="0"/>
              </a:spcAft>
              <a:buClr>
                <a:schemeClr val="dk1"/>
              </a:buClr>
              <a:buSzPts val="1900"/>
              <a:buFont typeface="Barlow"/>
              <a:buAutoNum type="arabicPeriod"/>
              <a:defRPr sz="1200">
                <a:solidFill>
                  <a:schemeClr val="dk1"/>
                </a:solidFill>
              </a:defRPr>
            </a:lvl1pPr>
            <a:lvl2pPr marL="914400" lvl="1" indent="-317500" algn="l">
              <a:lnSpc>
                <a:spcPct val="100000"/>
              </a:lnSpc>
              <a:spcBef>
                <a:spcPts val="1600"/>
              </a:spcBef>
              <a:spcAft>
                <a:spcPts val="0"/>
              </a:spcAft>
              <a:buClr>
                <a:schemeClr val="dk1"/>
              </a:buClr>
              <a:buSzPts val="1400"/>
              <a:buChar char="○"/>
              <a:defRPr sz="1200">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14" name="Google Shape;14;p3"/>
          <p:cNvSpPr txBox="1">
            <a:spLocks noGrp="1"/>
          </p:cNvSpPr>
          <p:nvPr>
            <p:ph type="title"/>
          </p:nvPr>
        </p:nvSpPr>
        <p:spPr>
          <a:xfrm>
            <a:off x="713225" y="530725"/>
            <a:ext cx="57681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dk1"/>
        </a:soli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936350" y="2198975"/>
            <a:ext cx="28071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7" name="Google Shape;17;p4"/>
          <p:cNvSpPr txBox="1">
            <a:spLocks noGrp="1"/>
          </p:cNvSpPr>
          <p:nvPr>
            <p:ph type="title" idx="2"/>
          </p:nvPr>
        </p:nvSpPr>
        <p:spPr>
          <a:xfrm>
            <a:off x="4327946" y="1359750"/>
            <a:ext cx="684600" cy="29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8" name="Google Shape;18;p4"/>
          <p:cNvSpPr txBox="1">
            <a:spLocks noGrp="1"/>
          </p:cNvSpPr>
          <p:nvPr>
            <p:ph type="title" idx="3"/>
          </p:nvPr>
        </p:nvSpPr>
        <p:spPr>
          <a:xfrm>
            <a:off x="4327946" y="2227673"/>
            <a:ext cx="684600" cy="29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9" name="Google Shape;19;p4"/>
          <p:cNvSpPr txBox="1">
            <a:spLocks noGrp="1"/>
          </p:cNvSpPr>
          <p:nvPr>
            <p:ph type="title" idx="4"/>
          </p:nvPr>
        </p:nvSpPr>
        <p:spPr>
          <a:xfrm>
            <a:off x="4936350" y="3944025"/>
            <a:ext cx="2719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20" name="Google Shape;20;p4"/>
          <p:cNvSpPr txBox="1">
            <a:spLocks noGrp="1"/>
          </p:cNvSpPr>
          <p:nvPr>
            <p:ph type="title" idx="5"/>
          </p:nvPr>
        </p:nvSpPr>
        <p:spPr>
          <a:xfrm>
            <a:off x="4936350" y="1359750"/>
            <a:ext cx="2719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21" name="Google Shape;21;p4"/>
          <p:cNvSpPr txBox="1">
            <a:spLocks noGrp="1"/>
          </p:cNvSpPr>
          <p:nvPr>
            <p:ph type="title" idx="6"/>
          </p:nvPr>
        </p:nvSpPr>
        <p:spPr>
          <a:xfrm>
            <a:off x="4936350" y="3076100"/>
            <a:ext cx="2719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22" name="Google Shape;22;p4"/>
          <p:cNvSpPr txBox="1">
            <a:spLocks noGrp="1"/>
          </p:cNvSpPr>
          <p:nvPr>
            <p:ph type="title" idx="7"/>
          </p:nvPr>
        </p:nvSpPr>
        <p:spPr>
          <a:xfrm>
            <a:off x="4327946" y="3076100"/>
            <a:ext cx="684600" cy="29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23" name="Google Shape;23;p4"/>
          <p:cNvSpPr txBox="1">
            <a:spLocks noGrp="1"/>
          </p:cNvSpPr>
          <p:nvPr>
            <p:ph type="title" idx="8"/>
          </p:nvPr>
        </p:nvSpPr>
        <p:spPr>
          <a:xfrm>
            <a:off x="4327946" y="3944023"/>
            <a:ext cx="684600" cy="29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24" name="Google Shape;24;p4"/>
          <p:cNvSpPr txBox="1">
            <a:spLocks noGrp="1"/>
          </p:cNvSpPr>
          <p:nvPr>
            <p:ph type="subTitle" idx="1"/>
          </p:nvPr>
        </p:nvSpPr>
        <p:spPr>
          <a:xfrm>
            <a:off x="4936350" y="1759120"/>
            <a:ext cx="2454000" cy="23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5" name="Google Shape;25;p4"/>
          <p:cNvSpPr txBox="1">
            <a:spLocks noGrp="1"/>
          </p:cNvSpPr>
          <p:nvPr>
            <p:ph type="subTitle" idx="9"/>
          </p:nvPr>
        </p:nvSpPr>
        <p:spPr>
          <a:xfrm>
            <a:off x="4936350" y="3475470"/>
            <a:ext cx="2454000" cy="23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6" name="Google Shape;26;p4"/>
          <p:cNvSpPr txBox="1">
            <a:spLocks noGrp="1"/>
          </p:cNvSpPr>
          <p:nvPr>
            <p:ph type="subTitle" idx="13"/>
          </p:nvPr>
        </p:nvSpPr>
        <p:spPr>
          <a:xfrm>
            <a:off x="4936350" y="2545123"/>
            <a:ext cx="2454000" cy="23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7" name="Google Shape;27;p4"/>
          <p:cNvSpPr txBox="1">
            <a:spLocks noGrp="1"/>
          </p:cNvSpPr>
          <p:nvPr>
            <p:ph type="subTitle" idx="14"/>
          </p:nvPr>
        </p:nvSpPr>
        <p:spPr>
          <a:xfrm>
            <a:off x="5007848" y="4290173"/>
            <a:ext cx="2454000" cy="23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8" name="Google Shape;28;p4"/>
          <p:cNvSpPr txBox="1">
            <a:spLocks noGrp="1"/>
          </p:cNvSpPr>
          <p:nvPr>
            <p:ph type="title" idx="15"/>
          </p:nvPr>
        </p:nvSpPr>
        <p:spPr>
          <a:xfrm>
            <a:off x="4327950" y="530725"/>
            <a:ext cx="37692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29" name="Google Shape;29;p4"/>
          <p:cNvSpPr/>
          <p:nvPr/>
        </p:nvSpPr>
        <p:spPr>
          <a:xfrm>
            <a:off x="0" y="0"/>
            <a:ext cx="245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
          <p:cNvSpPr/>
          <p:nvPr/>
        </p:nvSpPr>
        <p:spPr>
          <a:xfrm>
            <a:off x="4581700" y="0"/>
            <a:ext cx="45624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
          <p:cNvSpPr txBox="1">
            <a:spLocks noGrp="1"/>
          </p:cNvSpPr>
          <p:nvPr>
            <p:ph type="title"/>
          </p:nvPr>
        </p:nvSpPr>
        <p:spPr>
          <a:xfrm>
            <a:off x="5013475" y="2565792"/>
            <a:ext cx="3423600" cy="629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3600"/>
              <a:buNone/>
              <a:defRPr sz="3600">
                <a:solidFill>
                  <a:schemeClr val="lt1"/>
                </a:solidFill>
              </a:defRPr>
            </a:lvl2pPr>
            <a:lvl3pPr lvl="2" algn="r">
              <a:lnSpc>
                <a:spcPct val="100000"/>
              </a:lnSpc>
              <a:spcBef>
                <a:spcPts val="0"/>
              </a:spcBef>
              <a:spcAft>
                <a:spcPts val="0"/>
              </a:spcAft>
              <a:buClr>
                <a:schemeClr val="lt1"/>
              </a:buClr>
              <a:buSzPts val="3600"/>
              <a:buNone/>
              <a:defRPr sz="3600">
                <a:solidFill>
                  <a:schemeClr val="lt1"/>
                </a:solidFill>
              </a:defRPr>
            </a:lvl3pPr>
            <a:lvl4pPr lvl="3" algn="r">
              <a:lnSpc>
                <a:spcPct val="100000"/>
              </a:lnSpc>
              <a:spcBef>
                <a:spcPts val="0"/>
              </a:spcBef>
              <a:spcAft>
                <a:spcPts val="0"/>
              </a:spcAft>
              <a:buClr>
                <a:schemeClr val="lt1"/>
              </a:buClr>
              <a:buSzPts val="3600"/>
              <a:buNone/>
              <a:defRPr sz="3600">
                <a:solidFill>
                  <a:schemeClr val="lt1"/>
                </a:solidFill>
              </a:defRPr>
            </a:lvl4pPr>
            <a:lvl5pPr lvl="4" algn="r">
              <a:lnSpc>
                <a:spcPct val="100000"/>
              </a:lnSpc>
              <a:spcBef>
                <a:spcPts val="0"/>
              </a:spcBef>
              <a:spcAft>
                <a:spcPts val="0"/>
              </a:spcAft>
              <a:buClr>
                <a:schemeClr val="lt1"/>
              </a:buClr>
              <a:buSzPts val="3600"/>
              <a:buNone/>
              <a:defRPr sz="3600">
                <a:solidFill>
                  <a:schemeClr val="lt1"/>
                </a:solidFill>
              </a:defRPr>
            </a:lvl5pPr>
            <a:lvl6pPr lvl="5" algn="r">
              <a:lnSpc>
                <a:spcPct val="100000"/>
              </a:lnSpc>
              <a:spcBef>
                <a:spcPts val="0"/>
              </a:spcBef>
              <a:spcAft>
                <a:spcPts val="0"/>
              </a:spcAft>
              <a:buClr>
                <a:schemeClr val="lt1"/>
              </a:buClr>
              <a:buSzPts val="3600"/>
              <a:buNone/>
              <a:defRPr sz="3600">
                <a:solidFill>
                  <a:schemeClr val="lt1"/>
                </a:solidFill>
              </a:defRPr>
            </a:lvl6pPr>
            <a:lvl7pPr lvl="6" algn="r">
              <a:lnSpc>
                <a:spcPct val="100000"/>
              </a:lnSpc>
              <a:spcBef>
                <a:spcPts val="0"/>
              </a:spcBef>
              <a:spcAft>
                <a:spcPts val="0"/>
              </a:spcAft>
              <a:buClr>
                <a:schemeClr val="lt1"/>
              </a:buClr>
              <a:buSzPts val="3600"/>
              <a:buNone/>
              <a:defRPr sz="3600">
                <a:solidFill>
                  <a:schemeClr val="lt1"/>
                </a:solidFill>
              </a:defRPr>
            </a:lvl7pPr>
            <a:lvl8pPr lvl="7" algn="r">
              <a:lnSpc>
                <a:spcPct val="100000"/>
              </a:lnSpc>
              <a:spcBef>
                <a:spcPts val="0"/>
              </a:spcBef>
              <a:spcAft>
                <a:spcPts val="0"/>
              </a:spcAft>
              <a:buClr>
                <a:schemeClr val="lt1"/>
              </a:buClr>
              <a:buSzPts val="3600"/>
              <a:buNone/>
              <a:defRPr sz="3600">
                <a:solidFill>
                  <a:schemeClr val="lt1"/>
                </a:solidFill>
              </a:defRPr>
            </a:lvl8pPr>
            <a:lvl9pPr lvl="8" algn="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3" name="Google Shape;33;p5"/>
          <p:cNvSpPr txBox="1">
            <a:spLocks noGrp="1"/>
          </p:cNvSpPr>
          <p:nvPr>
            <p:ph type="title" idx="2"/>
          </p:nvPr>
        </p:nvSpPr>
        <p:spPr>
          <a:xfrm>
            <a:off x="5379775" y="1501275"/>
            <a:ext cx="3057300" cy="1382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7000"/>
              <a:buNone/>
              <a:defRPr sz="7000">
                <a:solidFill>
                  <a:schemeClr val="lt1"/>
                </a:solidFill>
              </a:defRPr>
            </a:lvl1pPr>
            <a:lvl2pPr lvl="1" algn="r">
              <a:lnSpc>
                <a:spcPct val="100000"/>
              </a:lnSpc>
              <a:spcBef>
                <a:spcPts val="0"/>
              </a:spcBef>
              <a:spcAft>
                <a:spcPts val="0"/>
              </a:spcAft>
              <a:buClr>
                <a:schemeClr val="lt1"/>
              </a:buClr>
              <a:buSzPts val="7000"/>
              <a:buNone/>
              <a:defRPr sz="7000">
                <a:solidFill>
                  <a:schemeClr val="lt1"/>
                </a:solidFill>
              </a:defRPr>
            </a:lvl2pPr>
            <a:lvl3pPr lvl="2" algn="r">
              <a:lnSpc>
                <a:spcPct val="100000"/>
              </a:lnSpc>
              <a:spcBef>
                <a:spcPts val="0"/>
              </a:spcBef>
              <a:spcAft>
                <a:spcPts val="0"/>
              </a:spcAft>
              <a:buClr>
                <a:schemeClr val="lt1"/>
              </a:buClr>
              <a:buSzPts val="7000"/>
              <a:buNone/>
              <a:defRPr sz="7000">
                <a:solidFill>
                  <a:schemeClr val="lt1"/>
                </a:solidFill>
              </a:defRPr>
            </a:lvl3pPr>
            <a:lvl4pPr lvl="3" algn="r">
              <a:lnSpc>
                <a:spcPct val="100000"/>
              </a:lnSpc>
              <a:spcBef>
                <a:spcPts val="0"/>
              </a:spcBef>
              <a:spcAft>
                <a:spcPts val="0"/>
              </a:spcAft>
              <a:buClr>
                <a:schemeClr val="lt1"/>
              </a:buClr>
              <a:buSzPts val="7000"/>
              <a:buNone/>
              <a:defRPr sz="7000">
                <a:solidFill>
                  <a:schemeClr val="lt1"/>
                </a:solidFill>
              </a:defRPr>
            </a:lvl4pPr>
            <a:lvl5pPr lvl="4" algn="r">
              <a:lnSpc>
                <a:spcPct val="100000"/>
              </a:lnSpc>
              <a:spcBef>
                <a:spcPts val="0"/>
              </a:spcBef>
              <a:spcAft>
                <a:spcPts val="0"/>
              </a:spcAft>
              <a:buClr>
                <a:schemeClr val="lt1"/>
              </a:buClr>
              <a:buSzPts val="7000"/>
              <a:buNone/>
              <a:defRPr sz="7000">
                <a:solidFill>
                  <a:schemeClr val="lt1"/>
                </a:solidFill>
              </a:defRPr>
            </a:lvl5pPr>
            <a:lvl6pPr lvl="5" algn="r">
              <a:lnSpc>
                <a:spcPct val="100000"/>
              </a:lnSpc>
              <a:spcBef>
                <a:spcPts val="0"/>
              </a:spcBef>
              <a:spcAft>
                <a:spcPts val="0"/>
              </a:spcAft>
              <a:buClr>
                <a:schemeClr val="lt1"/>
              </a:buClr>
              <a:buSzPts val="7000"/>
              <a:buNone/>
              <a:defRPr sz="7000">
                <a:solidFill>
                  <a:schemeClr val="lt1"/>
                </a:solidFill>
              </a:defRPr>
            </a:lvl6pPr>
            <a:lvl7pPr lvl="6" algn="r">
              <a:lnSpc>
                <a:spcPct val="100000"/>
              </a:lnSpc>
              <a:spcBef>
                <a:spcPts val="0"/>
              </a:spcBef>
              <a:spcAft>
                <a:spcPts val="0"/>
              </a:spcAft>
              <a:buClr>
                <a:schemeClr val="lt1"/>
              </a:buClr>
              <a:buSzPts val="7000"/>
              <a:buNone/>
              <a:defRPr sz="7000">
                <a:solidFill>
                  <a:schemeClr val="lt1"/>
                </a:solidFill>
              </a:defRPr>
            </a:lvl7pPr>
            <a:lvl8pPr lvl="7" algn="r">
              <a:lnSpc>
                <a:spcPct val="100000"/>
              </a:lnSpc>
              <a:spcBef>
                <a:spcPts val="0"/>
              </a:spcBef>
              <a:spcAft>
                <a:spcPts val="0"/>
              </a:spcAft>
              <a:buClr>
                <a:schemeClr val="lt1"/>
              </a:buClr>
              <a:buSzPts val="7000"/>
              <a:buNone/>
              <a:defRPr sz="7000">
                <a:solidFill>
                  <a:schemeClr val="lt1"/>
                </a:solidFill>
              </a:defRPr>
            </a:lvl8pPr>
            <a:lvl9pPr lvl="8" algn="r">
              <a:lnSpc>
                <a:spcPct val="100000"/>
              </a:lnSpc>
              <a:spcBef>
                <a:spcPts val="0"/>
              </a:spcBef>
              <a:spcAft>
                <a:spcPts val="0"/>
              </a:spcAft>
              <a:buClr>
                <a:schemeClr val="lt1"/>
              </a:buClr>
              <a:buSzPts val="7000"/>
              <a:buNone/>
              <a:defRPr sz="7000">
                <a:solidFill>
                  <a:schemeClr val="lt1"/>
                </a:solidFill>
              </a:defRPr>
            </a:lvl9pPr>
          </a:lstStyle>
          <a:p>
            <a:endParaRPr/>
          </a:p>
        </p:txBody>
      </p:sp>
      <p:sp>
        <p:nvSpPr>
          <p:cNvPr id="34" name="Google Shape;34;p5"/>
          <p:cNvSpPr txBox="1">
            <a:spLocks noGrp="1"/>
          </p:cNvSpPr>
          <p:nvPr>
            <p:ph type="subTitle" idx="1"/>
          </p:nvPr>
        </p:nvSpPr>
        <p:spPr>
          <a:xfrm>
            <a:off x="5190175" y="3062708"/>
            <a:ext cx="3246900" cy="40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3">
  <p:cSld name="CUSTOM_25">
    <p:spTree>
      <p:nvGrpSpPr>
        <p:cNvPr id="1" name="Shape 119"/>
        <p:cNvGrpSpPr/>
        <p:nvPr/>
      </p:nvGrpSpPr>
      <p:grpSpPr>
        <a:xfrm>
          <a:off x="0" y="0"/>
          <a:ext cx="0" cy="0"/>
          <a:chOff x="0" y="0"/>
          <a:chExt cx="0" cy="0"/>
        </a:xfrm>
      </p:grpSpPr>
      <p:sp>
        <p:nvSpPr>
          <p:cNvPr id="120" name="Google Shape;120;p20"/>
          <p:cNvSpPr/>
          <p:nvPr/>
        </p:nvSpPr>
        <p:spPr>
          <a:xfrm>
            <a:off x="3277050" y="1409150"/>
            <a:ext cx="2589900" cy="327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0"/>
          <p:cNvSpPr/>
          <p:nvPr/>
        </p:nvSpPr>
        <p:spPr>
          <a:xfrm>
            <a:off x="5952650" y="1409150"/>
            <a:ext cx="2589900" cy="327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0"/>
          <p:cNvSpPr/>
          <p:nvPr/>
        </p:nvSpPr>
        <p:spPr>
          <a:xfrm>
            <a:off x="579600" y="1409150"/>
            <a:ext cx="2589900" cy="327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0"/>
          <p:cNvSpPr txBox="1">
            <a:spLocks noGrp="1"/>
          </p:cNvSpPr>
          <p:nvPr>
            <p:ph type="title"/>
          </p:nvPr>
        </p:nvSpPr>
        <p:spPr>
          <a:xfrm>
            <a:off x="655750" y="3553050"/>
            <a:ext cx="25899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24" name="Google Shape;124;p20"/>
          <p:cNvSpPr txBox="1">
            <a:spLocks noGrp="1"/>
          </p:cNvSpPr>
          <p:nvPr>
            <p:ph type="subTitle" idx="1"/>
          </p:nvPr>
        </p:nvSpPr>
        <p:spPr>
          <a:xfrm>
            <a:off x="867550" y="3840375"/>
            <a:ext cx="21663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125" name="Google Shape;125;p20"/>
          <p:cNvSpPr txBox="1">
            <a:spLocks noGrp="1"/>
          </p:cNvSpPr>
          <p:nvPr>
            <p:ph type="title" idx="2"/>
          </p:nvPr>
        </p:nvSpPr>
        <p:spPr>
          <a:xfrm>
            <a:off x="5893309" y="3553050"/>
            <a:ext cx="25899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26" name="Google Shape;126;p20"/>
          <p:cNvSpPr txBox="1">
            <a:spLocks noGrp="1"/>
          </p:cNvSpPr>
          <p:nvPr>
            <p:ph type="subTitle" idx="3"/>
          </p:nvPr>
        </p:nvSpPr>
        <p:spPr>
          <a:xfrm>
            <a:off x="6105107" y="3840375"/>
            <a:ext cx="21663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127" name="Google Shape;127;p20"/>
          <p:cNvSpPr txBox="1">
            <a:spLocks noGrp="1"/>
          </p:cNvSpPr>
          <p:nvPr>
            <p:ph type="title" idx="4"/>
          </p:nvPr>
        </p:nvSpPr>
        <p:spPr>
          <a:xfrm>
            <a:off x="3277050" y="3553050"/>
            <a:ext cx="25899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28" name="Google Shape;128;p20"/>
          <p:cNvSpPr txBox="1">
            <a:spLocks noGrp="1"/>
          </p:cNvSpPr>
          <p:nvPr>
            <p:ph type="subTitle" idx="5"/>
          </p:nvPr>
        </p:nvSpPr>
        <p:spPr>
          <a:xfrm>
            <a:off x="3488850" y="3840375"/>
            <a:ext cx="21663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129" name="Google Shape;129;p20"/>
          <p:cNvSpPr txBox="1">
            <a:spLocks noGrp="1"/>
          </p:cNvSpPr>
          <p:nvPr>
            <p:ph type="title" idx="6"/>
          </p:nvPr>
        </p:nvSpPr>
        <p:spPr>
          <a:xfrm>
            <a:off x="713225" y="530725"/>
            <a:ext cx="57681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29">
    <p:spTree>
      <p:nvGrpSpPr>
        <p:cNvPr id="1" name="Shape 171"/>
        <p:cNvGrpSpPr/>
        <p:nvPr/>
      </p:nvGrpSpPr>
      <p:grpSpPr>
        <a:xfrm>
          <a:off x="0" y="0"/>
          <a:ext cx="0" cy="0"/>
          <a:chOff x="0" y="0"/>
          <a:chExt cx="0" cy="0"/>
        </a:xfrm>
      </p:grpSpPr>
      <p:sp>
        <p:nvSpPr>
          <p:cNvPr id="172" name="Google Shape;172;p28"/>
          <p:cNvSpPr txBox="1">
            <a:spLocks noGrp="1"/>
          </p:cNvSpPr>
          <p:nvPr>
            <p:ph type="body" idx="1"/>
          </p:nvPr>
        </p:nvSpPr>
        <p:spPr>
          <a:xfrm>
            <a:off x="713225" y="1348475"/>
            <a:ext cx="5768100" cy="3255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marL="914400" lvl="1" indent="-317500" algn="l">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173" name="Google Shape;173;p28"/>
          <p:cNvSpPr txBox="1">
            <a:spLocks noGrp="1"/>
          </p:cNvSpPr>
          <p:nvPr>
            <p:ph type="title"/>
          </p:nvPr>
        </p:nvSpPr>
        <p:spPr>
          <a:xfrm>
            <a:off x="713225" y="530725"/>
            <a:ext cx="57681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hlink"/>
              </a:buClr>
              <a:buSzPts val="2700"/>
              <a:buFont typeface="Montserrat ExtraLight"/>
              <a:buNone/>
              <a:defRPr sz="2700" b="0" i="0" u="none" strike="noStrike" cap="none">
                <a:solidFill>
                  <a:schemeClr val="hlink"/>
                </a:solidFill>
                <a:latin typeface="Montserrat ExtraLight"/>
                <a:ea typeface="Montserrat ExtraLight"/>
                <a:cs typeface="Montserrat ExtraLight"/>
                <a:sym typeface="Montserrat ExtraLight"/>
              </a:defRPr>
            </a:lvl1pPr>
            <a:lvl2pPr marR="0" lvl="1" algn="l" rtl="0">
              <a:lnSpc>
                <a:spcPct val="100000"/>
              </a:lnSpc>
              <a:spcBef>
                <a:spcPts val="0"/>
              </a:spcBef>
              <a:spcAft>
                <a:spcPts val="0"/>
              </a:spcAft>
              <a:buClr>
                <a:schemeClr val="hlink"/>
              </a:buClr>
              <a:buSzPts val="3000"/>
              <a:buFont typeface="Alata"/>
              <a:buNone/>
              <a:defRPr sz="3000" b="0" i="0" u="none" strike="noStrike" cap="none">
                <a:solidFill>
                  <a:schemeClr val="hlink"/>
                </a:solidFill>
                <a:latin typeface="Alata"/>
                <a:ea typeface="Alata"/>
                <a:cs typeface="Alata"/>
                <a:sym typeface="Alata"/>
              </a:defRPr>
            </a:lvl2pPr>
            <a:lvl3pPr marR="0" lvl="2" algn="l" rtl="0">
              <a:lnSpc>
                <a:spcPct val="100000"/>
              </a:lnSpc>
              <a:spcBef>
                <a:spcPts val="0"/>
              </a:spcBef>
              <a:spcAft>
                <a:spcPts val="0"/>
              </a:spcAft>
              <a:buClr>
                <a:schemeClr val="hlink"/>
              </a:buClr>
              <a:buSzPts val="3000"/>
              <a:buFont typeface="Alata"/>
              <a:buNone/>
              <a:defRPr sz="3000" b="0" i="0" u="none" strike="noStrike" cap="none">
                <a:solidFill>
                  <a:schemeClr val="hlink"/>
                </a:solidFill>
                <a:latin typeface="Alata"/>
                <a:ea typeface="Alata"/>
                <a:cs typeface="Alata"/>
                <a:sym typeface="Alata"/>
              </a:defRPr>
            </a:lvl3pPr>
            <a:lvl4pPr marR="0" lvl="3" algn="l" rtl="0">
              <a:lnSpc>
                <a:spcPct val="100000"/>
              </a:lnSpc>
              <a:spcBef>
                <a:spcPts val="0"/>
              </a:spcBef>
              <a:spcAft>
                <a:spcPts val="0"/>
              </a:spcAft>
              <a:buClr>
                <a:schemeClr val="hlink"/>
              </a:buClr>
              <a:buSzPts val="3000"/>
              <a:buFont typeface="Alata"/>
              <a:buNone/>
              <a:defRPr sz="3000" b="0" i="0" u="none" strike="noStrike" cap="none">
                <a:solidFill>
                  <a:schemeClr val="hlink"/>
                </a:solidFill>
                <a:latin typeface="Alata"/>
                <a:ea typeface="Alata"/>
                <a:cs typeface="Alata"/>
                <a:sym typeface="Alata"/>
              </a:defRPr>
            </a:lvl4pPr>
            <a:lvl5pPr marR="0" lvl="4" algn="l" rtl="0">
              <a:lnSpc>
                <a:spcPct val="100000"/>
              </a:lnSpc>
              <a:spcBef>
                <a:spcPts val="0"/>
              </a:spcBef>
              <a:spcAft>
                <a:spcPts val="0"/>
              </a:spcAft>
              <a:buClr>
                <a:schemeClr val="hlink"/>
              </a:buClr>
              <a:buSzPts val="3000"/>
              <a:buFont typeface="Alata"/>
              <a:buNone/>
              <a:defRPr sz="3000" b="0" i="0" u="none" strike="noStrike" cap="none">
                <a:solidFill>
                  <a:schemeClr val="hlink"/>
                </a:solidFill>
                <a:latin typeface="Alata"/>
                <a:ea typeface="Alata"/>
                <a:cs typeface="Alata"/>
                <a:sym typeface="Alata"/>
              </a:defRPr>
            </a:lvl5pPr>
            <a:lvl6pPr marR="0" lvl="5" algn="l" rtl="0">
              <a:lnSpc>
                <a:spcPct val="100000"/>
              </a:lnSpc>
              <a:spcBef>
                <a:spcPts val="0"/>
              </a:spcBef>
              <a:spcAft>
                <a:spcPts val="0"/>
              </a:spcAft>
              <a:buClr>
                <a:schemeClr val="hlink"/>
              </a:buClr>
              <a:buSzPts val="3000"/>
              <a:buFont typeface="Alata"/>
              <a:buNone/>
              <a:defRPr sz="3000" b="0" i="0" u="none" strike="noStrike" cap="none">
                <a:solidFill>
                  <a:schemeClr val="hlink"/>
                </a:solidFill>
                <a:latin typeface="Alata"/>
                <a:ea typeface="Alata"/>
                <a:cs typeface="Alata"/>
                <a:sym typeface="Alata"/>
              </a:defRPr>
            </a:lvl6pPr>
            <a:lvl7pPr marR="0" lvl="6" algn="l" rtl="0">
              <a:lnSpc>
                <a:spcPct val="100000"/>
              </a:lnSpc>
              <a:spcBef>
                <a:spcPts val="0"/>
              </a:spcBef>
              <a:spcAft>
                <a:spcPts val="0"/>
              </a:spcAft>
              <a:buClr>
                <a:schemeClr val="hlink"/>
              </a:buClr>
              <a:buSzPts val="3000"/>
              <a:buFont typeface="Alata"/>
              <a:buNone/>
              <a:defRPr sz="3000" b="0" i="0" u="none" strike="noStrike" cap="none">
                <a:solidFill>
                  <a:schemeClr val="hlink"/>
                </a:solidFill>
                <a:latin typeface="Alata"/>
                <a:ea typeface="Alata"/>
                <a:cs typeface="Alata"/>
                <a:sym typeface="Alata"/>
              </a:defRPr>
            </a:lvl7pPr>
            <a:lvl8pPr marR="0" lvl="7" algn="l" rtl="0">
              <a:lnSpc>
                <a:spcPct val="100000"/>
              </a:lnSpc>
              <a:spcBef>
                <a:spcPts val="0"/>
              </a:spcBef>
              <a:spcAft>
                <a:spcPts val="0"/>
              </a:spcAft>
              <a:buClr>
                <a:schemeClr val="hlink"/>
              </a:buClr>
              <a:buSzPts val="3000"/>
              <a:buFont typeface="Alata"/>
              <a:buNone/>
              <a:defRPr sz="3000" b="0" i="0" u="none" strike="noStrike" cap="none">
                <a:solidFill>
                  <a:schemeClr val="hlink"/>
                </a:solidFill>
                <a:latin typeface="Alata"/>
                <a:ea typeface="Alata"/>
                <a:cs typeface="Alata"/>
                <a:sym typeface="Alata"/>
              </a:defRPr>
            </a:lvl8pPr>
            <a:lvl9pPr marR="0" lvl="8" algn="l" rtl="0">
              <a:lnSpc>
                <a:spcPct val="100000"/>
              </a:lnSpc>
              <a:spcBef>
                <a:spcPts val="0"/>
              </a:spcBef>
              <a:spcAft>
                <a:spcPts val="0"/>
              </a:spcAft>
              <a:buClr>
                <a:schemeClr val="hlink"/>
              </a:buClr>
              <a:buSzPts val="3000"/>
              <a:buFont typeface="Alata"/>
              <a:buNone/>
              <a:defRPr sz="3000" b="0" i="0" u="none" strike="noStrike" cap="none">
                <a:solidFill>
                  <a:schemeClr val="hlink"/>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hlink"/>
              </a:buClr>
              <a:buSzPts val="1800"/>
              <a:buFont typeface="Abel"/>
              <a:buChar char="●"/>
              <a:defRPr sz="1800" b="0" i="0" u="none" strike="noStrike" cap="none">
                <a:solidFill>
                  <a:schemeClr val="hlink"/>
                </a:solidFill>
                <a:latin typeface="Abel"/>
                <a:ea typeface="Abel"/>
                <a:cs typeface="Abel"/>
                <a:sym typeface="Abel"/>
              </a:defRPr>
            </a:lvl1pPr>
            <a:lvl2pPr marL="914400" marR="0" lvl="1" indent="-317500" algn="l" rtl="0">
              <a:lnSpc>
                <a:spcPct val="115000"/>
              </a:lnSpc>
              <a:spcBef>
                <a:spcPts val="1600"/>
              </a:spcBef>
              <a:spcAft>
                <a:spcPts val="0"/>
              </a:spcAft>
              <a:buClr>
                <a:schemeClr val="hlink"/>
              </a:buClr>
              <a:buSzPts val="1400"/>
              <a:buFont typeface="Abel"/>
              <a:buChar char="○"/>
              <a:defRPr sz="1400" b="0" i="0" u="none" strike="noStrike" cap="none">
                <a:solidFill>
                  <a:schemeClr val="hlink"/>
                </a:solidFill>
                <a:latin typeface="Abel"/>
                <a:ea typeface="Abel"/>
                <a:cs typeface="Abel"/>
                <a:sym typeface="Abel"/>
              </a:defRPr>
            </a:lvl2pPr>
            <a:lvl3pPr marL="1371600" marR="0" lvl="2" indent="-317500" algn="l" rtl="0">
              <a:lnSpc>
                <a:spcPct val="115000"/>
              </a:lnSpc>
              <a:spcBef>
                <a:spcPts val="1600"/>
              </a:spcBef>
              <a:spcAft>
                <a:spcPts val="0"/>
              </a:spcAft>
              <a:buClr>
                <a:schemeClr val="hlink"/>
              </a:buClr>
              <a:buSzPts val="1400"/>
              <a:buFont typeface="Abel"/>
              <a:buChar char="■"/>
              <a:defRPr sz="1400" b="0" i="0" u="none" strike="noStrike" cap="none">
                <a:solidFill>
                  <a:schemeClr val="hlink"/>
                </a:solidFill>
                <a:latin typeface="Abel"/>
                <a:ea typeface="Abel"/>
                <a:cs typeface="Abel"/>
                <a:sym typeface="Abel"/>
              </a:defRPr>
            </a:lvl3pPr>
            <a:lvl4pPr marL="1828800" marR="0" lvl="3" indent="-317500" algn="l" rtl="0">
              <a:lnSpc>
                <a:spcPct val="115000"/>
              </a:lnSpc>
              <a:spcBef>
                <a:spcPts val="1600"/>
              </a:spcBef>
              <a:spcAft>
                <a:spcPts val="0"/>
              </a:spcAft>
              <a:buClr>
                <a:schemeClr val="hlink"/>
              </a:buClr>
              <a:buSzPts val="1400"/>
              <a:buFont typeface="Abel"/>
              <a:buChar char="●"/>
              <a:defRPr sz="1400" b="0" i="0" u="none" strike="noStrike" cap="none">
                <a:solidFill>
                  <a:schemeClr val="hlink"/>
                </a:solidFill>
                <a:latin typeface="Abel"/>
                <a:ea typeface="Abel"/>
                <a:cs typeface="Abel"/>
                <a:sym typeface="Abel"/>
              </a:defRPr>
            </a:lvl4pPr>
            <a:lvl5pPr marL="2286000" marR="0" lvl="4" indent="-317500" algn="l" rtl="0">
              <a:lnSpc>
                <a:spcPct val="115000"/>
              </a:lnSpc>
              <a:spcBef>
                <a:spcPts val="1600"/>
              </a:spcBef>
              <a:spcAft>
                <a:spcPts val="0"/>
              </a:spcAft>
              <a:buClr>
                <a:schemeClr val="hlink"/>
              </a:buClr>
              <a:buSzPts val="1400"/>
              <a:buFont typeface="Abel"/>
              <a:buChar char="○"/>
              <a:defRPr sz="1400" b="0" i="0" u="none" strike="noStrike" cap="none">
                <a:solidFill>
                  <a:schemeClr val="hlink"/>
                </a:solidFill>
                <a:latin typeface="Abel"/>
                <a:ea typeface="Abel"/>
                <a:cs typeface="Abel"/>
                <a:sym typeface="Abel"/>
              </a:defRPr>
            </a:lvl5pPr>
            <a:lvl6pPr marL="2743200" marR="0" lvl="5" indent="-317500" algn="l" rtl="0">
              <a:lnSpc>
                <a:spcPct val="115000"/>
              </a:lnSpc>
              <a:spcBef>
                <a:spcPts val="1600"/>
              </a:spcBef>
              <a:spcAft>
                <a:spcPts val="0"/>
              </a:spcAft>
              <a:buClr>
                <a:schemeClr val="hlink"/>
              </a:buClr>
              <a:buSzPts val="1400"/>
              <a:buFont typeface="Abel"/>
              <a:buChar char="■"/>
              <a:defRPr sz="1400" b="0" i="0" u="none" strike="noStrike" cap="none">
                <a:solidFill>
                  <a:schemeClr val="hlink"/>
                </a:solidFill>
                <a:latin typeface="Abel"/>
                <a:ea typeface="Abel"/>
                <a:cs typeface="Abel"/>
                <a:sym typeface="Abel"/>
              </a:defRPr>
            </a:lvl6pPr>
            <a:lvl7pPr marL="3200400" marR="0" lvl="6" indent="-317500" algn="l" rtl="0">
              <a:lnSpc>
                <a:spcPct val="115000"/>
              </a:lnSpc>
              <a:spcBef>
                <a:spcPts val="1600"/>
              </a:spcBef>
              <a:spcAft>
                <a:spcPts val="0"/>
              </a:spcAft>
              <a:buClr>
                <a:schemeClr val="hlink"/>
              </a:buClr>
              <a:buSzPts val="1400"/>
              <a:buFont typeface="Abel"/>
              <a:buChar char="●"/>
              <a:defRPr sz="1400" b="0" i="0" u="none" strike="noStrike" cap="none">
                <a:solidFill>
                  <a:schemeClr val="hlink"/>
                </a:solidFill>
                <a:latin typeface="Abel"/>
                <a:ea typeface="Abel"/>
                <a:cs typeface="Abel"/>
                <a:sym typeface="Abel"/>
              </a:defRPr>
            </a:lvl7pPr>
            <a:lvl8pPr marL="3657600" marR="0" lvl="7" indent="-317500" algn="l" rtl="0">
              <a:lnSpc>
                <a:spcPct val="115000"/>
              </a:lnSpc>
              <a:spcBef>
                <a:spcPts val="1600"/>
              </a:spcBef>
              <a:spcAft>
                <a:spcPts val="0"/>
              </a:spcAft>
              <a:buClr>
                <a:schemeClr val="hlink"/>
              </a:buClr>
              <a:buSzPts val="1400"/>
              <a:buFont typeface="Abel"/>
              <a:buChar char="○"/>
              <a:defRPr sz="1400" b="0" i="0" u="none" strike="noStrike" cap="none">
                <a:solidFill>
                  <a:schemeClr val="hlink"/>
                </a:solidFill>
                <a:latin typeface="Abel"/>
                <a:ea typeface="Abel"/>
                <a:cs typeface="Abel"/>
                <a:sym typeface="Abel"/>
              </a:defRPr>
            </a:lvl8pPr>
            <a:lvl9pPr marL="4114800" marR="0" lvl="8" indent="-317500" algn="l" rtl="0">
              <a:lnSpc>
                <a:spcPct val="115000"/>
              </a:lnSpc>
              <a:spcBef>
                <a:spcPts val="1600"/>
              </a:spcBef>
              <a:spcAft>
                <a:spcPts val="1600"/>
              </a:spcAft>
              <a:buClr>
                <a:schemeClr val="hlink"/>
              </a:buClr>
              <a:buSzPts val="1400"/>
              <a:buFont typeface="Abel"/>
              <a:buChar char="■"/>
              <a:defRPr sz="1400" b="0" i="0" u="none" strike="noStrike" cap="none">
                <a:solidFill>
                  <a:schemeClr val="hlink"/>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66" r:id="rId5"/>
    <p:sldLayoutId id="2147483674" r:id="rId6"/>
    <p:sldLayoutId id="214748367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2"/>
          <p:cNvPicPr preferRelativeResize="0"/>
          <p:nvPr/>
        </p:nvPicPr>
        <p:blipFill>
          <a:blip r:embed="rId3">
            <a:alphaModFix/>
          </a:blip>
          <a:stretch>
            <a:fillRect/>
          </a:stretch>
        </p:blipFill>
        <p:spPr>
          <a:xfrm>
            <a:off x="4142478" y="487774"/>
            <a:ext cx="859033" cy="859026"/>
          </a:xfrm>
          <a:prstGeom prst="rect">
            <a:avLst/>
          </a:prstGeom>
          <a:noFill/>
          <a:ln>
            <a:noFill/>
          </a:ln>
        </p:spPr>
      </p:pic>
      <p:sp>
        <p:nvSpPr>
          <p:cNvPr id="184" name="Google Shape;184;p32"/>
          <p:cNvSpPr txBox="1"/>
          <p:nvPr/>
        </p:nvSpPr>
        <p:spPr>
          <a:xfrm>
            <a:off x="1484700" y="2248500"/>
            <a:ext cx="6174600" cy="187740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3000" dirty="0">
                <a:solidFill>
                  <a:schemeClr val="accent6"/>
                </a:solidFill>
                <a:latin typeface="Montserrat"/>
                <a:ea typeface="Montserrat"/>
                <a:cs typeface="Montserrat"/>
                <a:sym typeface="Montserrat"/>
              </a:rPr>
              <a:t>Introducción a GCP y Cloud Computing</a:t>
            </a:r>
          </a:p>
          <a:p>
            <a:pPr marL="0" lvl="0" indent="0" algn="ctr" rtl="0">
              <a:spcBef>
                <a:spcPts val="0"/>
              </a:spcBef>
              <a:spcAft>
                <a:spcPts val="0"/>
              </a:spcAft>
              <a:buNone/>
            </a:pPr>
            <a:endParaRPr lang="es-MX" sz="3000" dirty="0">
              <a:solidFill>
                <a:schemeClr val="accent6"/>
              </a:solidFill>
              <a:latin typeface="Montserrat"/>
              <a:ea typeface="Montserrat"/>
              <a:cs typeface="Montserrat"/>
              <a:sym typeface="Montserrat"/>
            </a:endParaRPr>
          </a:p>
          <a:p>
            <a:pPr marL="0" lvl="0" indent="0" algn="ctr" rtl="0">
              <a:spcBef>
                <a:spcPts val="0"/>
              </a:spcBef>
              <a:spcAft>
                <a:spcPts val="0"/>
              </a:spcAft>
              <a:buNone/>
            </a:pPr>
            <a:r>
              <a:rPr lang="es-MX" sz="2000" dirty="0">
                <a:solidFill>
                  <a:schemeClr val="accent6"/>
                </a:solidFill>
                <a:latin typeface="Montserrat"/>
                <a:ea typeface="Montserrat"/>
                <a:cs typeface="Montserrat"/>
                <a:sym typeface="Montserrat"/>
              </a:rPr>
              <a:t>Mg. Ing. Layla Scheli</a:t>
            </a:r>
            <a:endParaRPr sz="2000" dirty="0">
              <a:solidFill>
                <a:schemeClr val="accent6"/>
              </a:solidFill>
              <a:latin typeface="Montserrat"/>
              <a:ea typeface="Montserrat"/>
              <a:cs typeface="Montserrat"/>
              <a:sym typeface="Montserrat"/>
            </a:endParaRPr>
          </a:p>
        </p:txBody>
      </p:sp>
      <p:sp>
        <p:nvSpPr>
          <p:cNvPr id="185" name="Google Shape;185;p32"/>
          <p:cNvSpPr txBox="1"/>
          <p:nvPr/>
        </p:nvSpPr>
        <p:spPr>
          <a:xfrm>
            <a:off x="2515800" y="1784100"/>
            <a:ext cx="411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lt1"/>
                </a:solidFill>
                <a:latin typeface="Roboto Mono"/>
                <a:ea typeface="Roboto Mono"/>
                <a:cs typeface="Roboto Mono"/>
                <a:sym typeface="Roboto Mono"/>
              </a:rPr>
              <a:t>Clase n° 1 </a:t>
            </a:r>
            <a:endParaRPr dirty="0">
              <a:solidFill>
                <a:schemeClr val="lt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8" y="530724"/>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El principio 5 - 3- 2</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528221" y="1174733"/>
            <a:ext cx="5570738" cy="789255"/>
          </a:xfrm>
          <a:prstGeom prst="rect">
            <a:avLst/>
          </a:prstGeom>
          <a:noFill/>
        </p:spPr>
        <p:txBody>
          <a:bodyPr wrap="square">
            <a:spAutoFit/>
          </a:bodyPr>
          <a:lstStyle/>
          <a:p>
            <a:pPr algn="just">
              <a:lnSpc>
                <a:spcPct val="150000"/>
              </a:lnSpc>
            </a:pPr>
            <a:r>
              <a:rPr lang="es-AR" sz="1600" b="1" u="sng" dirty="0">
                <a:solidFill>
                  <a:srgbClr val="28262B"/>
                </a:solidFill>
                <a:latin typeface="Raleway"/>
              </a:rPr>
              <a:t>Niveles de Responsabilidad</a:t>
            </a:r>
            <a:r>
              <a:rPr lang="es-AR" sz="1600" dirty="0">
                <a:solidFill>
                  <a:schemeClr val="dk1"/>
                </a:solidFill>
                <a:latin typeface="Roboto Mono"/>
                <a:ea typeface="Roboto Mono"/>
                <a:sym typeface="Roboto"/>
              </a:rPr>
              <a:t>: </a:t>
            </a:r>
          </a:p>
          <a:p>
            <a:pPr marL="457200" indent="-457200" algn="just">
              <a:lnSpc>
                <a:spcPct val="150000"/>
              </a:lnSpc>
              <a:buFont typeface="Arial" panose="020B0604020202020204" pitchFamily="34" charset="0"/>
              <a:buChar char="•"/>
            </a:pPr>
            <a:endParaRPr lang="es-US" sz="1600" dirty="0">
              <a:solidFill>
                <a:schemeClr val="dk1"/>
              </a:solidFill>
              <a:latin typeface="Roboto Mono"/>
              <a:ea typeface="Roboto Mono"/>
              <a:sym typeface="Abel"/>
            </a:endParaRPr>
          </a:p>
        </p:txBody>
      </p:sp>
      <p:pic>
        <p:nvPicPr>
          <p:cNvPr id="5" name="Imagen 4">
            <a:extLst>
              <a:ext uri="{FF2B5EF4-FFF2-40B4-BE49-F238E27FC236}">
                <a16:creationId xmlns:a16="http://schemas.microsoft.com/office/drawing/2014/main" id="{27322D27-07E8-4187-AD61-409D5C94AE1F}"/>
              </a:ext>
            </a:extLst>
          </p:cNvPr>
          <p:cNvPicPr>
            <a:picLocks noChangeAspect="1"/>
          </p:cNvPicPr>
          <p:nvPr/>
        </p:nvPicPr>
        <p:blipFill>
          <a:blip r:embed="rId3"/>
          <a:stretch>
            <a:fillRect/>
          </a:stretch>
        </p:blipFill>
        <p:spPr>
          <a:xfrm>
            <a:off x="550833" y="1618829"/>
            <a:ext cx="8004975" cy="3396320"/>
          </a:xfrm>
          <a:prstGeom prst="rect">
            <a:avLst/>
          </a:prstGeom>
        </p:spPr>
      </p:pic>
    </p:spTree>
    <p:extLst>
      <p:ext uri="{BB962C8B-B14F-4D97-AF65-F5344CB8AC3E}">
        <p14:creationId xmlns:p14="http://schemas.microsoft.com/office/powerpoint/2010/main" val="1580834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8" y="530724"/>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El principio 5 - 3- 2</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528221" y="1174733"/>
            <a:ext cx="5570738" cy="1897251"/>
          </a:xfrm>
          <a:prstGeom prst="rect">
            <a:avLst/>
          </a:prstGeom>
          <a:noFill/>
        </p:spPr>
        <p:txBody>
          <a:bodyPr wrap="square">
            <a:spAutoFit/>
          </a:bodyPr>
          <a:lstStyle/>
          <a:p>
            <a:pPr algn="just">
              <a:lnSpc>
                <a:spcPct val="150000"/>
              </a:lnSpc>
            </a:pPr>
            <a:r>
              <a:rPr lang="es-AR" sz="1600" dirty="0">
                <a:solidFill>
                  <a:srgbClr val="28262B"/>
                </a:solidFill>
                <a:latin typeface="Raleway"/>
              </a:rPr>
              <a:t>2 – Modelos de Implementación: </a:t>
            </a:r>
          </a:p>
          <a:p>
            <a:pPr marL="285750" indent="-285750" algn="just">
              <a:lnSpc>
                <a:spcPct val="150000"/>
              </a:lnSpc>
              <a:buFont typeface="Arial" panose="020B0604020202020204" pitchFamily="34" charset="0"/>
              <a:buChar char="•"/>
            </a:pPr>
            <a:r>
              <a:rPr lang="es-AR" sz="1600" dirty="0">
                <a:solidFill>
                  <a:srgbClr val="28262B"/>
                </a:solidFill>
                <a:latin typeface="Raleway"/>
              </a:rPr>
              <a:t>Nube Privada.</a:t>
            </a:r>
          </a:p>
          <a:p>
            <a:pPr marL="285750" indent="-285750" algn="just">
              <a:lnSpc>
                <a:spcPct val="150000"/>
              </a:lnSpc>
              <a:buFont typeface="Arial" panose="020B0604020202020204" pitchFamily="34" charset="0"/>
              <a:buChar char="•"/>
            </a:pPr>
            <a:r>
              <a:rPr lang="es-AR" sz="1600" dirty="0">
                <a:solidFill>
                  <a:srgbClr val="28262B"/>
                </a:solidFill>
                <a:latin typeface="Raleway"/>
              </a:rPr>
              <a:t>Nube Pública.</a:t>
            </a:r>
          </a:p>
          <a:p>
            <a:pPr algn="just">
              <a:lnSpc>
                <a:spcPct val="150000"/>
              </a:lnSpc>
            </a:pPr>
            <a:endParaRPr lang="es-AR" sz="1600" dirty="0">
              <a:solidFill>
                <a:schemeClr val="dk1"/>
              </a:solidFill>
              <a:latin typeface="Roboto Mono"/>
              <a:ea typeface="Roboto Mono"/>
              <a:sym typeface="Roboto"/>
            </a:endParaRPr>
          </a:p>
          <a:p>
            <a:pPr marL="457200" indent="-457200" algn="just">
              <a:lnSpc>
                <a:spcPct val="150000"/>
              </a:lnSpc>
              <a:buFont typeface="Arial" panose="020B0604020202020204" pitchFamily="34" charset="0"/>
              <a:buChar char="•"/>
            </a:pPr>
            <a:endParaRPr lang="es-US" sz="1600" dirty="0">
              <a:solidFill>
                <a:schemeClr val="dk1"/>
              </a:solidFill>
              <a:latin typeface="Roboto Mono"/>
              <a:ea typeface="Roboto Mono"/>
              <a:sym typeface="Abel"/>
            </a:endParaRPr>
          </a:p>
        </p:txBody>
      </p:sp>
      <p:pic>
        <p:nvPicPr>
          <p:cNvPr id="3" name="Imagen 2">
            <a:extLst>
              <a:ext uri="{FF2B5EF4-FFF2-40B4-BE49-F238E27FC236}">
                <a16:creationId xmlns:a16="http://schemas.microsoft.com/office/drawing/2014/main" id="{6789B7E4-3E3D-4338-906C-4CE1DAFBC9F8}"/>
              </a:ext>
            </a:extLst>
          </p:cNvPr>
          <p:cNvPicPr>
            <a:picLocks noChangeAspect="1"/>
          </p:cNvPicPr>
          <p:nvPr/>
        </p:nvPicPr>
        <p:blipFill>
          <a:blip r:embed="rId3"/>
          <a:stretch>
            <a:fillRect/>
          </a:stretch>
        </p:blipFill>
        <p:spPr>
          <a:xfrm>
            <a:off x="2192783" y="2358780"/>
            <a:ext cx="6451383" cy="2510908"/>
          </a:xfrm>
          <a:prstGeom prst="rect">
            <a:avLst/>
          </a:prstGeom>
        </p:spPr>
      </p:pic>
    </p:spTree>
    <p:extLst>
      <p:ext uri="{BB962C8B-B14F-4D97-AF65-F5344CB8AC3E}">
        <p14:creationId xmlns:p14="http://schemas.microsoft.com/office/powerpoint/2010/main" val="2800574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7" y="361092"/>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Proveedores de Servicios en la Nube</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534478" y="2373219"/>
            <a:ext cx="7854919" cy="3051413"/>
          </a:xfrm>
          <a:prstGeom prst="rect">
            <a:avLst/>
          </a:prstGeom>
          <a:noFill/>
        </p:spPr>
        <p:txBody>
          <a:bodyPr wrap="square">
            <a:spAutoFit/>
          </a:bodyPr>
          <a:lstStyle/>
          <a:p>
            <a:pPr algn="just">
              <a:lnSpc>
                <a:spcPct val="150000"/>
              </a:lnSpc>
              <a:buSzPct val="90000"/>
            </a:pPr>
            <a:r>
              <a:rPr lang="es-MX" dirty="0">
                <a:solidFill>
                  <a:schemeClr val="dk1"/>
                </a:solidFill>
                <a:latin typeface="Roboto Mono"/>
                <a:ea typeface="Roboto Mono"/>
              </a:rPr>
              <a:t>“Quizás Amazon Web </a:t>
            </a:r>
            <a:r>
              <a:rPr lang="es-MX" dirty="0" err="1">
                <a:solidFill>
                  <a:schemeClr val="dk1"/>
                </a:solidFill>
                <a:latin typeface="Roboto Mono"/>
                <a:ea typeface="Roboto Mono"/>
              </a:rPr>
              <a:t>Services</a:t>
            </a:r>
            <a:r>
              <a:rPr lang="es-MX" dirty="0">
                <a:solidFill>
                  <a:schemeClr val="dk1"/>
                </a:solidFill>
                <a:latin typeface="Roboto Mono"/>
                <a:ea typeface="Roboto Mono"/>
              </a:rPr>
              <a:t>, es una de las plataformas  de servicios en la nube más conocidas, proporciona una variedad de servicios de infraestructura, tales como almacenamiento, redes, bases de datos, servicios de aplicaciones, potencia de cómputo, mensajería, inteligencia artificial, servicios móviles, seguridad, identidad y conformidad, entre otros. ¿Cuál es su principal ventaja?, sin dudas la experiencia en el mercado y el servicio de atención al cliente que ofrece”.</a:t>
            </a:r>
          </a:p>
          <a:p>
            <a:pPr algn="just">
              <a:lnSpc>
                <a:spcPct val="150000"/>
              </a:lnSpc>
            </a:pPr>
            <a:endParaRPr lang="es-AR" sz="1600" dirty="0">
              <a:solidFill>
                <a:schemeClr val="dk1"/>
              </a:solidFill>
              <a:latin typeface="Roboto Mono"/>
              <a:ea typeface="Roboto Mono"/>
              <a:sym typeface="Roboto"/>
            </a:endParaRPr>
          </a:p>
          <a:p>
            <a:pPr marL="457200" indent="-457200" algn="just">
              <a:lnSpc>
                <a:spcPct val="150000"/>
              </a:lnSpc>
              <a:buFont typeface="Arial" panose="020B0604020202020204" pitchFamily="34" charset="0"/>
              <a:buChar char="•"/>
            </a:pPr>
            <a:endParaRPr lang="es-US" sz="1600" dirty="0">
              <a:solidFill>
                <a:schemeClr val="dk1"/>
              </a:solidFill>
              <a:latin typeface="Roboto Mono"/>
              <a:ea typeface="Roboto Mono"/>
              <a:sym typeface="Abel"/>
            </a:endParaRPr>
          </a:p>
        </p:txBody>
      </p:sp>
      <p:pic>
        <p:nvPicPr>
          <p:cNvPr id="7" name="5 Imagen" descr="Amazon Web Services - Wikipedia, la enciclopedia libre">
            <a:extLst>
              <a:ext uri="{FF2B5EF4-FFF2-40B4-BE49-F238E27FC236}">
                <a16:creationId xmlns:a16="http://schemas.microsoft.com/office/drawing/2014/main" id="{D80E49E7-3DBC-411D-927D-BDE99D6F186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4429" y="1400603"/>
            <a:ext cx="1755095" cy="812818"/>
          </a:xfrm>
          <a:prstGeom prst="rect">
            <a:avLst/>
          </a:prstGeom>
          <a:noFill/>
          <a:ln>
            <a:noFill/>
          </a:ln>
        </p:spPr>
      </p:pic>
    </p:spTree>
    <p:extLst>
      <p:ext uri="{BB962C8B-B14F-4D97-AF65-F5344CB8AC3E}">
        <p14:creationId xmlns:p14="http://schemas.microsoft.com/office/powerpoint/2010/main" val="210312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7" y="361092"/>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Proveedores de Servicios en la Nube</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534479" y="2373219"/>
            <a:ext cx="7833666" cy="2405082"/>
          </a:xfrm>
          <a:prstGeom prst="rect">
            <a:avLst/>
          </a:prstGeom>
          <a:noFill/>
        </p:spPr>
        <p:txBody>
          <a:bodyPr wrap="square">
            <a:spAutoFit/>
          </a:bodyPr>
          <a:lstStyle/>
          <a:p>
            <a:pPr algn="just">
              <a:lnSpc>
                <a:spcPct val="150000"/>
              </a:lnSpc>
              <a:buSzPct val="90000"/>
            </a:pPr>
            <a:r>
              <a:rPr lang="es-MX" dirty="0">
                <a:solidFill>
                  <a:schemeClr val="dk1"/>
                </a:solidFill>
                <a:latin typeface="Roboto Mono"/>
                <a:ea typeface="Roboto Mono"/>
              </a:rPr>
              <a:t>“Microsoft Azure, proporciona una gama de servicios en la nube, incluidos servicios vinculados con la computación, analítica, almacenamiento y redes. Los usuarios pueden elegir entre estos servicios para desarrollar y escalar nuevas aplicaciones, o ejecutar aplicaciones existentes. ¿Cuál es su principal ventaja?, la rapidez”. </a:t>
            </a:r>
          </a:p>
          <a:p>
            <a:pPr algn="just">
              <a:lnSpc>
                <a:spcPct val="150000"/>
              </a:lnSpc>
            </a:pPr>
            <a:endParaRPr lang="es-AR" sz="1600" dirty="0">
              <a:solidFill>
                <a:schemeClr val="dk1"/>
              </a:solidFill>
              <a:latin typeface="Roboto Mono"/>
              <a:ea typeface="Roboto Mono"/>
              <a:sym typeface="Roboto"/>
            </a:endParaRPr>
          </a:p>
          <a:p>
            <a:pPr marL="457200" indent="-457200" algn="just">
              <a:lnSpc>
                <a:spcPct val="150000"/>
              </a:lnSpc>
              <a:buFont typeface="Arial" panose="020B0604020202020204" pitchFamily="34" charset="0"/>
              <a:buChar char="•"/>
            </a:pPr>
            <a:endParaRPr lang="es-US" sz="1600" dirty="0">
              <a:solidFill>
                <a:schemeClr val="dk1"/>
              </a:solidFill>
              <a:latin typeface="Roboto Mono"/>
              <a:ea typeface="Roboto Mono"/>
              <a:sym typeface="Abel"/>
            </a:endParaRPr>
          </a:p>
        </p:txBody>
      </p:sp>
      <p:pic>
        <p:nvPicPr>
          <p:cNvPr id="8" name="4 Imagen" descr="Inmarsat se asocia con Microsoft Azure IoT — Latam Satelital">
            <a:extLst>
              <a:ext uri="{FF2B5EF4-FFF2-40B4-BE49-F238E27FC236}">
                <a16:creationId xmlns:a16="http://schemas.microsoft.com/office/drawing/2014/main" id="{D6E75569-0BB2-41CA-8F49-3841A67AE9B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1836" y="1374091"/>
            <a:ext cx="1682865" cy="939879"/>
          </a:xfrm>
          <a:prstGeom prst="rect">
            <a:avLst/>
          </a:prstGeom>
          <a:noFill/>
          <a:ln>
            <a:noFill/>
          </a:ln>
        </p:spPr>
      </p:pic>
    </p:spTree>
    <p:extLst>
      <p:ext uri="{BB962C8B-B14F-4D97-AF65-F5344CB8AC3E}">
        <p14:creationId xmlns:p14="http://schemas.microsoft.com/office/powerpoint/2010/main" val="142472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7" y="361092"/>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Proveedores de Servicios en la Nube</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534479" y="2583500"/>
            <a:ext cx="7833666" cy="2405082"/>
          </a:xfrm>
          <a:prstGeom prst="rect">
            <a:avLst/>
          </a:prstGeom>
          <a:noFill/>
        </p:spPr>
        <p:txBody>
          <a:bodyPr wrap="square">
            <a:spAutoFit/>
          </a:bodyPr>
          <a:lstStyle/>
          <a:p>
            <a:pPr algn="just">
              <a:lnSpc>
                <a:spcPct val="150000"/>
              </a:lnSpc>
              <a:buSzPct val="90000"/>
            </a:pPr>
            <a:r>
              <a:rPr lang="es-MX" dirty="0">
                <a:solidFill>
                  <a:schemeClr val="dk1"/>
                </a:solidFill>
                <a:latin typeface="Roboto Mono"/>
                <a:ea typeface="Roboto Mono"/>
              </a:rPr>
              <a:t>“</a:t>
            </a:r>
            <a:r>
              <a:rPr lang="es-MX" dirty="0" err="1">
                <a:solidFill>
                  <a:schemeClr val="dk1"/>
                </a:solidFill>
                <a:latin typeface="Roboto Mono"/>
                <a:ea typeface="Roboto Mono"/>
              </a:rPr>
              <a:t>Gooogle</a:t>
            </a:r>
            <a:r>
              <a:rPr lang="es-MX" dirty="0">
                <a:solidFill>
                  <a:schemeClr val="dk1"/>
                </a:solidFill>
                <a:latin typeface="Roboto Mono"/>
                <a:ea typeface="Roboto Mono"/>
              </a:rPr>
              <a:t> Cloud </a:t>
            </a:r>
            <a:r>
              <a:rPr lang="es-MX" dirty="0" err="1">
                <a:solidFill>
                  <a:schemeClr val="dk1"/>
                </a:solidFill>
                <a:latin typeface="Roboto Mono"/>
                <a:ea typeface="Roboto Mono"/>
              </a:rPr>
              <a:t>Platform</a:t>
            </a:r>
            <a:r>
              <a:rPr lang="es-MX" dirty="0">
                <a:solidFill>
                  <a:schemeClr val="dk1"/>
                </a:solidFill>
                <a:latin typeface="Roboto Mono"/>
                <a:ea typeface="Roboto Mono"/>
              </a:rPr>
              <a:t>, también conocida por la nomenclatura GCP, es una suite que contiene diversos servicios que funcionan en la misma infraestructura que utiliza Google de manera interna, por ejemplo con servicios como </a:t>
            </a:r>
            <a:r>
              <a:rPr lang="es-MX" dirty="0" err="1">
                <a:solidFill>
                  <a:schemeClr val="dk1"/>
                </a:solidFill>
                <a:latin typeface="Roboto Mono"/>
                <a:ea typeface="Roboto Mono"/>
              </a:rPr>
              <a:t>Youtube</a:t>
            </a:r>
            <a:r>
              <a:rPr lang="es-MX" dirty="0">
                <a:solidFill>
                  <a:schemeClr val="dk1"/>
                </a:solidFill>
                <a:latin typeface="Roboto Mono"/>
                <a:ea typeface="Roboto Mono"/>
              </a:rPr>
              <a:t> o Google </a:t>
            </a:r>
            <a:r>
              <a:rPr lang="es-MX" dirty="0" err="1">
                <a:solidFill>
                  <a:schemeClr val="dk1"/>
                </a:solidFill>
                <a:latin typeface="Roboto Mono"/>
                <a:ea typeface="Roboto Mono"/>
              </a:rPr>
              <a:t>Search</a:t>
            </a:r>
            <a:r>
              <a:rPr lang="es-MX" dirty="0">
                <a:solidFill>
                  <a:schemeClr val="dk1"/>
                </a:solidFill>
                <a:latin typeface="Roboto Mono"/>
                <a:ea typeface="Roboto Mono"/>
              </a:rPr>
              <a:t>”. ¿Cuál es su principal ventaja?, la seguridad.</a:t>
            </a:r>
          </a:p>
          <a:p>
            <a:pPr algn="just">
              <a:lnSpc>
                <a:spcPct val="150000"/>
              </a:lnSpc>
            </a:pPr>
            <a:endParaRPr lang="es-AR" sz="1600" dirty="0">
              <a:solidFill>
                <a:schemeClr val="dk1"/>
              </a:solidFill>
              <a:latin typeface="Roboto Mono"/>
              <a:ea typeface="Roboto Mono"/>
              <a:sym typeface="Roboto"/>
            </a:endParaRPr>
          </a:p>
          <a:p>
            <a:pPr marL="457200" indent="-457200" algn="just">
              <a:lnSpc>
                <a:spcPct val="150000"/>
              </a:lnSpc>
              <a:buFont typeface="Arial" panose="020B0604020202020204" pitchFamily="34" charset="0"/>
              <a:buChar char="•"/>
            </a:pPr>
            <a:endParaRPr lang="es-US" sz="1600" dirty="0">
              <a:solidFill>
                <a:schemeClr val="dk1"/>
              </a:solidFill>
              <a:latin typeface="Roboto Mono"/>
              <a:ea typeface="Roboto Mono"/>
              <a:sym typeface="Abel"/>
            </a:endParaRPr>
          </a:p>
        </p:txBody>
      </p:sp>
      <p:pic>
        <p:nvPicPr>
          <p:cNvPr id="7" name="3 Imagen" descr="Google Cloud Platform | uCloudStore">
            <a:extLst>
              <a:ext uri="{FF2B5EF4-FFF2-40B4-BE49-F238E27FC236}">
                <a16:creationId xmlns:a16="http://schemas.microsoft.com/office/drawing/2014/main" id="{502D4C0A-3C86-492E-8DC4-8E0A9BD961D3}"/>
              </a:ext>
            </a:extLst>
          </p:cNvPr>
          <p:cNvPicPr/>
          <p:nvPr/>
        </p:nvPicPr>
        <p:blipFill rotWithShape="1">
          <a:blip r:embed="rId3" cstate="print">
            <a:extLst>
              <a:ext uri="{28A0092B-C50C-407E-A947-70E740481C1C}">
                <a14:useLocalDpi xmlns:a14="http://schemas.microsoft.com/office/drawing/2010/main" val="0"/>
              </a:ext>
            </a:extLst>
          </a:blip>
          <a:srcRect b="20598"/>
          <a:stretch/>
        </p:blipFill>
        <p:spPr bwMode="auto">
          <a:xfrm>
            <a:off x="2619181" y="1233603"/>
            <a:ext cx="3146217" cy="122839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5495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7" y="361092"/>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Proveedores de Servicios en la Nube</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473200" y="2210628"/>
            <a:ext cx="7833666" cy="3282245"/>
          </a:xfrm>
          <a:prstGeom prst="rect">
            <a:avLst/>
          </a:prstGeom>
          <a:noFill/>
        </p:spPr>
        <p:txBody>
          <a:bodyPr wrap="square">
            <a:spAutoFit/>
          </a:bodyPr>
          <a:lstStyle/>
          <a:p>
            <a:pPr algn="just">
              <a:lnSpc>
                <a:spcPct val="150000"/>
              </a:lnSpc>
              <a:buSzPct val="90000"/>
            </a:pPr>
            <a:r>
              <a:rPr lang="es-MX" sz="1200" dirty="0">
                <a:solidFill>
                  <a:schemeClr val="dk1"/>
                </a:solidFill>
                <a:latin typeface="Roboto Mono"/>
                <a:ea typeface="Roboto Mono"/>
              </a:rPr>
              <a:t>¿Ahora bien, cuál elegir?</a:t>
            </a:r>
          </a:p>
          <a:p>
            <a:pPr algn="just">
              <a:lnSpc>
                <a:spcPct val="150000"/>
              </a:lnSpc>
              <a:buSzPct val="90000"/>
            </a:pPr>
            <a:r>
              <a:rPr lang="es-MX" sz="1200" dirty="0">
                <a:solidFill>
                  <a:schemeClr val="dk1"/>
                </a:solidFill>
                <a:latin typeface="Roboto Mono"/>
                <a:ea typeface="Roboto Mono"/>
              </a:rPr>
              <a:t>Resulta relevante destacar, que las distintas soluciones anteriormente mencionadas, ofrecen una serie de ventajas, similitudes y ciertas diferencias. La elección de una u otra tecnología, deberá realizarse en función de las necesidades computacionales de la organización y acompañado por la asesoría de un profesional capacitado en la temática. Quizás, una buena recomendación antes de tomar una decisión definitiva al respecto, sería tomar una prueba gratuita de cada una de las herramientas, para vivenciar de esa manera la experiencia de utilizar cada una de ellas. </a:t>
            </a:r>
          </a:p>
          <a:p>
            <a:pPr algn="just">
              <a:lnSpc>
                <a:spcPct val="150000"/>
              </a:lnSpc>
            </a:pPr>
            <a:endParaRPr lang="es-AR" sz="1600" dirty="0">
              <a:solidFill>
                <a:schemeClr val="dk1"/>
              </a:solidFill>
              <a:latin typeface="Roboto Mono"/>
              <a:ea typeface="Roboto Mono"/>
              <a:sym typeface="Roboto"/>
            </a:endParaRPr>
          </a:p>
          <a:p>
            <a:pPr marL="457200" indent="-457200" algn="just">
              <a:lnSpc>
                <a:spcPct val="150000"/>
              </a:lnSpc>
              <a:buFont typeface="Arial" panose="020B0604020202020204" pitchFamily="34" charset="0"/>
              <a:buChar char="•"/>
            </a:pPr>
            <a:endParaRPr lang="es-US" sz="1600" dirty="0">
              <a:solidFill>
                <a:schemeClr val="dk1"/>
              </a:solidFill>
              <a:latin typeface="Roboto Mono"/>
              <a:ea typeface="Roboto Mono"/>
              <a:sym typeface="Abel"/>
            </a:endParaRPr>
          </a:p>
        </p:txBody>
      </p:sp>
      <p:pic>
        <p:nvPicPr>
          <p:cNvPr id="8" name="Picture 2">
            <a:extLst>
              <a:ext uri="{FF2B5EF4-FFF2-40B4-BE49-F238E27FC236}">
                <a16:creationId xmlns:a16="http://schemas.microsoft.com/office/drawing/2014/main" id="{C13E4027-5192-49AA-9C08-DE66638A8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067" y="514701"/>
            <a:ext cx="1795733" cy="2045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2600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7" y="361092"/>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Modelo de Costos en la Nube</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490956" y="946165"/>
            <a:ext cx="7833666" cy="3836243"/>
          </a:xfrm>
          <a:prstGeom prst="rect">
            <a:avLst/>
          </a:prstGeom>
          <a:noFill/>
        </p:spPr>
        <p:txBody>
          <a:bodyPr wrap="square">
            <a:spAutoFit/>
          </a:bodyPr>
          <a:lstStyle/>
          <a:p>
            <a:pPr algn="just">
              <a:lnSpc>
                <a:spcPct val="150000"/>
              </a:lnSpc>
              <a:buSzPct val="90000"/>
            </a:pPr>
            <a:r>
              <a:rPr lang="es-MX" sz="1200" dirty="0">
                <a:solidFill>
                  <a:schemeClr val="dk1"/>
                </a:solidFill>
                <a:latin typeface="Roboto Mono"/>
                <a:ea typeface="Roboto Mono"/>
              </a:rPr>
              <a:t>Los Servicios en la Nube proporcionan un modelo de precios basados en “pago por uso” o “consumo”. </a:t>
            </a:r>
          </a:p>
          <a:p>
            <a:pPr algn="just">
              <a:lnSpc>
                <a:spcPct val="150000"/>
              </a:lnSpc>
              <a:buSzPct val="90000"/>
            </a:pPr>
            <a:endParaRPr lang="es-MX" sz="1200" dirty="0">
              <a:solidFill>
                <a:schemeClr val="dk1"/>
              </a:solidFill>
              <a:latin typeface="Roboto Mono"/>
              <a:ea typeface="Roboto Mono"/>
            </a:endParaRPr>
          </a:p>
          <a:p>
            <a:pPr algn="just">
              <a:lnSpc>
                <a:spcPct val="150000"/>
              </a:lnSpc>
              <a:buSzPct val="90000"/>
            </a:pPr>
            <a:r>
              <a:rPr lang="es-MX" sz="1200" dirty="0">
                <a:solidFill>
                  <a:schemeClr val="dk1"/>
                </a:solidFill>
                <a:latin typeface="Roboto Mono"/>
                <a:ea typeface="Roboto Mono"/>
              </a:rPr>
              <a:t>Este modelo basado en el consumo aporta muchas ventajas, por ejemplo:</a:t>
            </a:r>
          </a:p>
          <a:p>
            <a:pPr algn="just">
              <a:lnSpc>
                <a:spcPct val="150000"/>
              </a:lnSpc>
              <a:buSzPct val="90000"/>
            </a:pPr>
            <a:endParaRPr lang="es-MX" sz="1200" dirty="0">
              <a:solidFill>
                <a:schemeClr val="dk1"/>
              </a:solidFill>
              <a:latin typeface="Roboto Mono"/>
              <a:ea typeface="Roboto Mono"/>
            </a:endParaRPr>
          </a:p>
          <a:p>
            <a:pPr marL="171450" indent="-171450" algn="just">
              <a:lnSpc>
                <a:spcPct val="150000"/>
              </a:lnSpc>
              <a:buSzPct val="90000"/>
              <a:buFont typeface="Arial" panose="020B0604020202020204" pitchFamily="34" charset="0"/>
              <a:buChar char="•"/>
            </a:pPr>
            <a:r>
              <a:rPr lang="es-MX" sz="1200" dirty="0">
                <a:solidFill>
                  <a:schemeClr val="dk1"/>
                </a:solidFill>
                <a:latin typeface="Roboto Mono"/>
                <a:ea typeface="Roboto Mono"/>
              </a:rPr>
              <a:t>No hay costos iniciales de infraestructura.</a:t>
            </a:r>
          </a:p>
          <a:p>
            <a:pPr marL="171450" indent="-171450" algn="just">
              <a:lnSpc>
                <a:spcPct val="150000"/>
              </a:lnSpc>
              <a:buSzPct val="90000"/>
              <a:buFont typeface="Arial" panose="020B0604020202020204" pitchFamily="34" charset="0"/>
              <a:buChar char="•"/>
            </a:pPr>
            <a:r>
              <a:rPr lang="es-MX" sz="1200" dirty="0">
                <a:solidFill>
                  <a:schemeClr val="dk1"/>
                </a:solidFill>
                <a:latin typeface="Roboto Mono"/>
                <a:ea typeface="Roboto Mono"/>
              </a:rPr>
              <a:t>No es necesario comprar ni administrar infraestructuras costosas que es posible que no se aprovechen del todo.</a:t>
            </a:r>
          </a:p>
          <a:p>
            <a:pPr marL="171450" indent="-171450" algn="just">
              <a:lnSpc>
                <a:spcPct val="150000"/>
              </a:lnSpc>
              <a:buSzPct val="90000"/>
              <a:buFont typeface="Arial" panose="020B0604020202020204" pitchFamily="34" charset="0"/>
              <a:buChar char="•"/>
            </a:pPr>
            <a:r>
              <a:rPr lang="es-MX" sz="1200" dirty="0">
                <a:solidFill>
                  <a:schemeClr val="dk1"/>
                </a:solidFill>
                <a:latin typeface="Roboto Mono"/>
                <a:ea typeface="Roboto Mono"/>
              </a:rPr>
              <a:t>Se puede pagar para obtener recursos adicionales, y solo si se necesitan y en el momento en el que se necesiten.</a:t>
            </a:r>
          </a:p>
          <a:p>
            <a:pPr marL="171450" indent="-171450" algn="just">
              <a:lnSpc>
                <a:spcPct val="150000"/>
              </a:lnSpc>
              <a:buSzPct val="90000"/>
              <a:buFont typeface="Arial" panose="020B0604020202020204" pitchFamily="34" charset="0"/>
              <a:buChar char="•"/>
            </a:pPr>
            <a:r>
              <a:rPr lang="es-MX" sz="1200" dirty="0">
                <a:solidFill>
                  <a:schemeClr val="dk1"/>
                </a:solidFill>
                <a:latin typeface="Roboto Mono"/>
                <a:ea typeface="Roboto Mono"/>
              </a:rPr>
              <a:t>Se puede dejar de pagar por los recursos que ya no se necesiten.</a:t>
            </a:r>
          </a:p>
          <a:p>
            <a:pPr algn="just">
              <a:lnSpc>
                <a:spcPct val="150000"/>
              </a:lnSpc>
            </a:pPr>
            <a:endParaRPr lang="es-AR" sz="1600" dirty="0">
              <a:solidFill>
                <a:schemeClr val="dk1"/>
              </a:solidFill>
              <a:latin typeface="Roboto Mono"/>
              <a:ea typeface="Roboto Mono"/>
              <a:sym typeface="Roboto"/>
            </a:endParaRPr>
          </a:p>
          <a:p>
            <a:pPr marL="457200" indent="-457200" algn="just">
              <a:lnSpc>
                <a:spcPct val="150000"/>
              </a:lnSpc>
              <a:buFont typeface="Arial" panose="020B0604020202020204" pitchFamily="34" charset="0"/>
              <a:buChar char="•"/>
            </a:pPr>
            <a:endParaRPr lang="es-US" sz="1600" dirty="0">
              <a:solidFill>
                <a:schemeClr val="dk1"/>
              </a:solidFill>
              <a:latin typeface="Roboto Mono"/>
              <a:ea typeface="Roboto Mono"/>
              <a:sym typeface="Abel"/>
            </a:endParaRPr>
          </a:p>
        </p:txBody>
      </p:sp>
    </p:spTree>
    <p:extLst>
      <p:ext uri="{BB962C8B-B14F-4D97-AF65-F5344CB8AC3E}">
        <p14:creationId xmlns:p14="http://schemas.microsoft.com/office/powerpoint/2010/main" val="3809187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7" y="361092"/>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Modelo de Costos en la Nube</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Imagen 5">
            <a:extLst>
              <a:ext uri="{FF2B5EF4-FFF2-40B4-BE49-F238E27FC236}">
                <a16:creationId xmlns:a16="http://schemas.microsoft.com/office/drawing/2014/main" id="{ECAB57E4-9958-4546-B0DA-5DEDB318962A}"/>
              </a:ext>
            </a:extLst>
          </p:cNvPr>
          <p:cNvPicPr>
            <a:picLocks noChangeAspect="1"/>
          </p:cNvPicPr>
          <p:nvPr/>
        </p:nvPicPr>
        <p:blipFill>
          <a:blip r:embed="rId3"/>
          <a:stretch>
            <a:fillRect/>
          </a:stretch>
        </p:blipFill>
        <p:spPr>
          <a:xfrm>
            <a:off x="248344" y="889692"/>
            <a:ext cx="8422456" cy="3999221"/>
          </a:xfrm>
          <a:prstGeom prst="rect">
            <a:avLst/>
          </a:prstGeom>
        </p:spPr>
      </p:pic>
    </p:spTree>
    <p:extLst>
      <p:ext uri="{BB962C8B-B14F-4D97-AF65-F5344CB8AC3E}">
        <p14:creationId xmlns:p14="http://schemas.microsoft.com/office/powerpoint/2010/main" val="647344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7" y="361092"/>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n-US" dirty="0">
                <a:solidFill>
                  <a:srgbClr val="CEA6FF"/>
                </a:solidFill>
              </a:rPr>
              <a:t>SPOF (Single Point Of Failure ó Punto Simple de </a:t>
            </a:r>
            <a:r>
              <a:rPr lang="en-US" dirty="0" err="1">
                <a:solidFill>
                  <a:srgbClr val="CEA6FF"/>
                </a:solidFill>
              </a:rPr>
              <a:t>Fallo</a:t>
            </a:r>
            <a:r>
              <a:rPr lang="en-US" dirty="0">
                <a:solidFill>
                  <a:srgbClr val="CEA6FF"/>
                </a:solidFill>
              </a:rPr>
              <a:t>)</a:t>
            </a:r>
            <a:endParaRPr lang="es-MX" dirty="0">
              <a:solidFill>
                <a:srgbClr val="CEA6FF"/>
              </a:solidFill>
            </a:endParaRP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CuadroTexto 6">
            <a:extLst>
              <a:ext uri="{FF2B5EF4-FFF2-40B4-BE49-F238E27FC236}">
                <a16:creationId xmlns:a16="http://schemas.microsoft.com/office/drawing/2014/main" id="{915E22EA-7BBA-46FE-9192-682A74F0EE0F}"/>
              </a:ext>
            </a:extLst>
          </p:cNvPr>
          <p:cNvSpPr txBox="1"/>
          <p:nvPr/>
        </p:nvSpPr>
        <p:spPr>
          <a:xfrm>
            <a:off x="524576" y="1445015"/>
            <a:ext cx="4304876" cy="3107967"/>
          </a:xfrm>
          <a:prstGeom prst="rect">
            <a:avLst/>
          </a:prstGeom>
          <a:noFill/>
        </p:spPr>
        <p:txBody>
          <a:bodyPr wrap="square">
            <a:spAutoFit/>
          </a:bodyPr>
          <a:lstStyle/>
          <a:p>
            <a:pPr algn="just">
              <a:lnSpc>
                <a:spcPct val="150000"/>
              </a:lnSpc>
              <a:buSzPct val="90000"/>
            </a:pPr>
            <a:r>
              <a:rPr lang="es-MX" sz="1200" dirty="0">
                <a:solidFill>
                  <a:schemeClr val="dk1"/>
                </a:solidFill>
                <a:latin typeface="Roboto Mono"/>
                <a:ea typeface="Roboto Mono"/>
              </a:rPr>
              <a:t>La regla básica para hacer un sistema de alta disponibilidad es la replicación de elementos (Recordando la idea de RAID, </a:t>
            </a:r>
            <a:r>
              <a:rPr lang="es-MX" sz="1200" dirty="0" err="1">
                <a:solidFill>
                  <a:schemeClr val="dk1"/>
                </a:solidFill>
                <a:latin typeface="Roboto Mono"/>
                <a:ea typeface="Roboto Mono"/>
              </a:rPr>
              <a:t>Redundant</a:t>
            </a:r>
            <a:r>
              <a:rPr lang="es-MX" sz="1200" dirty="0">
                <a:solidFill>
                  <a:schemeClr val="dk1"/>
                </a:solidFill>
                <a:latin typeface="Roboto Mono"/>
                <a:ea typeface="Roboto Mono"/>
              </a:rPr>
              <a:t> Array </a:t>
            </a:r>
            <a:r>
              <a:rPr lang="es-MX" sz="1200" dirty="0" err="1">
                <a:solidFill>
                  <a:schemeClr val="dk1"/>
                </a:solidFill>
                <a:latin typeface="Roboto Mono"/>
                <a:ea typeface="Roboto Mono"/>
              </a:rPr>
              <a:t>of</a:t>
            </a:r>
            <a:r>
              <a:rPr lang="es-MX" sz="1200" dirty="0">
                <a:solidFill>
                  <a:schemeClr val="dk1"/>
                </a:solidFill>
                <a:latin typeface="Roboto Mono"/>
                <a:ea typeface="Roboto Mono"/>
              </a:rPr>
              <a:t> </a:t>
            </a:r>
            <a:r>
              <a:rPr lang="es-MX" sz="1200" dirty="0" err="1">
                <a:solidFill>
                  <a:schemeClr val="dk1"/>
                </a:solidFill>
                <a:latin typeface="Roboto Mono"/>
                <a:ea typeface="Roboto Mono"/>
              </a:rPr>
              <a:t>Independent</a:t>
            </a:r>
            <a:r>
              <a:rPr lang="es-MX" sz="1200" dirty="0">
                <a:solidFill>
                  <a:schemeClr val="dk1"/>
                </a:solidFill>
                <a:latin typeface="Roboto Mono"/>
                <a:ea typeface="Roboto Mono"/>
              </a:rPr>
              <a:t> Disks). Con SPOF se quiere hacer referencia a cualquier elemento no replicado y que puede estar sujeto a fallos; afectando con ello al servicio. Se debe evitar el SPOF en cualquier subsistema del sistema, ya que en caso de fallo puede peligrar el servicio de datos por culpa de un subsistema.</a:t>
            </a:r>
            <a:endParaRPr lang="es-US" sz="1200" dirty="0">
              <a:solidFill>
                <a:schemeClr val="dk1"/>
              </a:solidFill>
              <a:latin typeface="Roboto Mono"/>
              <a:ea typeface="Roboto Mono"/>
            </a:endParaRPr>
          </a:p>
        </p:txBody>
      </p:sp>
      <p:pic>
        <p:nvPicPr>
          <p:cNvPr id="1026" name="Picture 2" descr="Single point of failure - Wikipedia">
            <a:extLst>
              <a:ext uri="{FF2B5EF4-FFF2-40B4-BE49-F238E27FC236}">
                <a16:creationId xmlns:a16="http://schemas.microsoft.com/office/drawing/2014/main" id="{AEFDA5B8-E58C-475E-81A6-2C489D7D0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116" y="1445015"/>
            <a:ext cx="3486571" cy="293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52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7" y="361092"/>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Riesgos del Cómputo en la Nube</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CuadroTexto 6">
            <a:extLst>
              <a:ext uri="{FF2B5EF4-FFF2-40B4-BE49-F238E27FC236}">
                <a16:creationId xmlns:a16="http://schemas.microsoft.com/office/drawing/2014/main" id="{2323B8B0-9591-4C38-BA51-22160430365F}"/>
              </a:ext>
            </a:extLst>
          </p:cNvPr>
          <p:cNvSpPr txBox="1"/>
          <p:nvPr/>
        </p:nvSpPr>
        <p:spPr>
          <a:xfrm>
            <a:off x="1478492" y="956711"/>
            <a:ext cx="4591050" cy="1483548"/>
          </a:xfrm>
          <a:prstGeom prst="rect">
            <a:avLst/>
          </a:prstGeom>
          <a:noFill/>
        </p:spPr>
        <p:txBody>
          <a:bodyPr wrap="square">
            <a:spAutoFit/>
          </a:bodyPr>
          <a:lstStyle/>
          <a:p>
            <a:pPr marL="571500" indent="-571500" algn="just">
              <a:lnSpc>
                <a:spcPct val="150000"/>
              </a:lnSpc>
              <a:buClr>
                <a:schemeClr val="tx2"/>
              </a:buClr>
              <a:buFont typeface="Arial" panose="020B0604020202020204" pitchFamily="34" charset="0"/>
              <a:buChar char="•"/>
            </a:pPr>
            <a:r>
              <a:rPr lang="es-AR" sz="1200" dirty="0">
                <a:solidFill>
                  <a:schemeClr val="dk1"/>
                </a:solidFill>
                <a:latin typeface="Roboto Mono"/>
                <a:ea typeface="Roboto Mono"/>
              </a:rPr>
              <a:t>Pérdida de gobernanza.</a:t>
            </a:r>
          </a:p>
          <a:p>
            <a:pPr marL="571500" indent="-571500" algn="just">
              <a:lnSpc>
                <a:spcPct val="150000"/>
              </a:lnSpc>
              <a:buClr>
                <a:schemeClr val="tx2"/>
              </a:buClr>
              <a:buFont typeface="Arial" panose="020B0604020202020204" pitchFamily="34" charset="0"/>
              <a:buChar char="•"/>
            </a:pPr>
            <a:r>
              <a:rPr lang="es-AR" sz="1200" dirty="0">
                <a:solidFill>
                  <a:schemeClr val="dk1"/>
                </a:solidFill>
                <a:latin typeface="Roboto Mono"/>
                <a:ea typeface="Roboto Mono"/>
              </a:rPr>
              <a:t>Dependencia.</a:t>
            </a:r>
          </a:p>
          <a:p>
            <a:pPr marL="571500" indent="-571500" algn="just">
              <a:lnSpc>
                <a:spcPct val="150000"/>
              </a:lnSpc>
              <a:buClr>
                <a:schemeClr val="tx2"/>
              </a:buClr>
              <a:buFont typeface="Arial" panose="020B0604020202020204" pitchFamily="34" charset="0"/>
              <a:buChar char="•"/>
            </a:pPr>
            <a:r>
              <a:rPr lang="es-AR" sz="1200" dirty="0">
                <a:solidFill>
                  <a:schemeClr val="dk1"/>
                </a:solidFill>
                <a:latin typeface="Roboto Mono"/>
                <a:ea typeface="Roboto Mono"/>
              </a:rPr>
              <a:t>Integración.</a:t>
            </a:r>
          </a:p>
          <a:p>
            <a:pPr marL="571500" indent="-571500" algn="just">
              <a:lnSpc>
                <a:spcPct val="150000"/>
              </a:lnSpc>
              <a:buClr>
                <a:schemeClr val="tx2"/>
              </a:buClr>
              <a:buFont typeface="Arial" panose="020B0604020202020204" pitchFamily="34" charset="0"/>
              <a:buChar char="•"/>
            </a:pPr>
            <a:r>
              <a:rPr lang="es-AR" sz="1200" dirty="0">
                <a:solidFill>
                  <a:schemeClr val="dk1"/>
                </a:solidFill>
                <a:latin typeface="Roboto Mono"/>
                <a:ea typeface="Roboto Mono"/>
              </a:rPr>
              <a:t>Incumplimiento de servicio.</a:t>
            </a:r>
          </a:p>
          <a:p>
            <a:pPr marL="571500" indent="-571500" algn="just">
              <a:lnSpc>
                <a:spcPct val="150000"/>
              </a:lnSpc>
              <a:buClr>
                <a:schemeClr val="tx2"/>
              </a:buClr>
              <a:buFont typeface="Arial" panose="020B0604020202020204" pitchFamily="34" charset="0"/>
              <a:buChar char="•"/>
            </a:pPr>
            <a:r>
              <a:rPr lang="es-AR" sz="1200" dirty="0">
                <a:solidFill>
                  <a:schemeClr val="dk1"/>
                </a:solidFill>
                <a:latin typeface="Roboto Mono"/>
                <a:ea typeface="Roboto Mono"/>
              </a:rPr>
              <a:t>Aspectos vinculados con la privacidad</a:t>
            </a:r>
            <a:r>
              <a:rPr lang="es-AR" sz="1400" dirty="0"/>
              <a:t>.</a:t>
            </a:r>
          </a:p>
        </p:txBody>
      </p:sp>
      <p:pic>
        <p:nvPicPr>
          <p:cNvPr id="8" name="2 Imagen" descr="Aseguran que el fin de la neutralidad en la web aumentaría los ...">
            <a:extLst>
              <a:ext uri="{FF2B5EF4-FFF2-40B4-BE49-F238E27FC236}">
                <a16:creationId xmlns:a16="http://schemas.microsoft.com/office/drawing/2014/main" id="{EABF175D-1F93-4DD2-8EB7-0C3698B3C4F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583500"/>
            <a:ext cx="3432734" cy="2059517"/>
          </a:xfrm>
          <a:prstGeom prst="rect">
            <a:avLst/>
          </a:prstGeom>
          <a:noFill/>
          <a:ln>
            <a:solidFill>
              <a:schemeClr val="tx1"/>
            </a:solidFill>
          </a:ln>
        </p:spPr>
      </p:pic>
    </p:spTree>
    <p:extLst>
      <p:ext uri="{BB962C8B-B14F-4D97-AF65-F5344CB8AC3E}">
        <p14:creationId xmlns:p14="http://schemas.microsoft.com/office/powerpoint/2010/main" val="348764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4"/>
          <p:cNvPicPr preferRelativeResize="0"/>
          <p:nvPr/>
        </p:nvPicPr>
        <p:blipFill rotWithShape="1">
          <a:blip r:embed="rId3">
            <a:alphaModFix/>
          </a:blip>
          <a:srcRect l="16411" r="18075"/>
          <a:stretch/>
        </p:blipFill>
        <p:spPr>
          <a:xfrm>
            <a:off x="1580125" y="2731463"/>
            <a:ext cx="1811106" cy="1791636"/>
          </a:xfrm>
          <a:prstGeom prst="rect">
            <a:avLst/>
          </a:prstGeom>
          <a:noFill/>
          <a:ln>
            <a:noFill/>
          </a:ln>
        </p:spPr>
      </p:pic>
      <p:pic>
        <p:nvPicPr>
          <p:cNvPr id="198" name="Google Shape;198;p34"/>
          <p:cNvPicPr preferRelativeResize="0"/>
          <p:nvPr/>
        </p:nvPicPr>
        <p:blipFill rotWithShape="1">
          <a:blip r:embed="rId4">
            <a:alphaModFix/>
          </a:blip>
          <a:srcRect b="34262"/>
          <a:stretch/>
        </p:blipFill>
        <p:spPr>
          <a:xfrm>
            <a:off x="1580125" y="705875"/>
            <a:ext cx="1811107" cy="1791637"/>
          </a:xfrm>
          <a:prstGeom prst="rect">
            <a:avLst/>
          </a:prstGeom>
          <a:noFill/>
          <a:ln>
            <a:noFill/>
          </a:ln>
        </p:spPr>
      </p:pic>
      <p:sp>
        <p:nvSpPr>
          <p:cNvPr id="200" name="Google Shape;200;p34"/>
          <p:cNvSpPr txBox="1">
            <a:spLocks noGrp="1"/>
          </p:cNvSpPr>
          <p:nvPr>
            <p:ph type="title" idx="5"/>
          </p:nvPr>
        </p:nvSpPr>
        <p:spPr>
          <a:xfrm>
            <a:off x="5012545" y="1896890"/>
            <a:ext cx="3515437"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700"/>
              <a:buNone/>
            </a:pPr>
            <a:r>
              <a:rPr lang="en" dirty="0"/>
              <a:t>Fundamentos del Cloud Computing</a:t>
            </a:r>
            <a:endParaRPr dirty="0"/>
          </a:p>
        </p:txBody>
      </p:sp>
      <p:sp>
        <p:nvSpPr>
          <p:cNvPr id="201" name="Google Shape;201;p34"/>
          <p:cNvSpPr txBox="1">
            <a:spLocks noGrp="1"/>
          </p:cNvSpPr>
          <p:nvPr>
            <p:ph type="title"/>
          </p:nvPr>
        </p:nvSpPr>
        <p:spPr>
          <a:xfrm>
            <a:off x="5012546" y="2711033"/>
            <a:ext cx="28071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700"/>
              <a:buNone/>
            </a:pPr>
            <a:r>
              <a:rPr lang="en" dirty="0"/>
              <a:t>Intro a GCP</a:t>
            </a:r>
            <a:endParaRPr dirty="0"/>
          </a:p>
        </p:txBody>
      </p:sp>
      <p:sp>
        <p:nvSpPr>
          <p:cNvPr id="203" name="Google Shape;203;p34"/>
          <p:cNvSpPr txBox="1">
            <a:spLocks noGrp="1"/>
          </p:cNvSpPr>
          <p:nvPr>
            <p:ph type="title" idx="2"/>
          </p:nvPr>
        </p:nvSpPr>
        <p:spPr>
          <a:xfrm>
            <a:off x="4404143" y="1821763"/>
            <a:ext cx="884967" cy="29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700"/>
              <a:buNone/>
            </a:pPr>
            <a:r>
              <a:rPr lang="en"/>
              <a:t>01</a:t>
            </a:r>
            <a:endParaRPr/>
          </a:p>
        </p:txBody>
      </p:sp>
      <p:sp>
        <p:nvSpPr>
          <p:cNvPr id="204" name="Google Shape;204;p34"/>
          <p:cNvSpPr txBox="1">
            <a:spLocks noGrp="1"/>
          </p:cNvSpPr>
          <p:nvPr>
            <p:ph type="title" idx="3"/>
          </p:nvPr>
        </p:nvSpPr>
        <p:spPr>
          <a:xfrm>
            <a:off x="4404142" y="2739731"/>
            <a:ext cx="684600" cy="29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700"/>
              <a:buNone/>
            </a:pPr>
            <a:r>
              <a:rPr lang="en" dirty="0"/>
              <a:t>02</a:t>
            </a:r>
            <a:endParaRPr dirty="0"/>
          </a:p>
        </p:txBody>
      </p:sp>
      <p:sp>
        <p:nvSpPr>
          <p:cNvPr id="211" name="Google Shape;211;p34"/>
          <p:cNvSpPr txBox="1">
            <a:spLocks noGrp="1"/>
          </p:cNvSpPr>
          <p:nvPr>
            <p:ph type="title" idx="15"/>
          </p:nvPr>
        </p:nvSpPr>
        <p:spPr>
          <a:xfrm>
            <a:off x="4327950" y="530725"/>
            <a:ext cx="3769200" cy="5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dirty="0">
                <a:solidFill>
                  <a:srgbClr val="CEA6FF"/>
                </a:solidFill>
              </a:rPr>
              <a:t>TABLE OF CONTENTS</a:t>
            </a:r>
            <a:endParaRPr dirty="0">
              <a:solidFill>
                <a:srgbClr val="CEA6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7" y="361092"/>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Acuerdo de Nivel de Servicio</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CuadroTexto 6">
            <a:extLst>
              <a:ext uri="{FF2B5EF4-FFF2-40B4-BE49-F238E27FC236}">
                <a16:creationId xmlns:a16="http://schemas.microsoft.com/office/drawing/2014/main" id="{2323B8B0-9591-4C38-BA51-22160430365F}"/>
              </a:ext>
            </a:extLst>
          </p:cNvPr>
          <p:cNvSpPr txBox="1"/>
          <p:nvPr/>
        </p:nvSpPr>
        <p:spPr>
          <a:xfrm>
            <a:off x="411691" y="1015977"/>
            <a:ext cx="8029575" cy="1168974"/>
          </a:xfrm>
          <a:prstGeom prst="rect">
            <a:avLst/>
          </a:prstGeom>
          <a:noFill/>
        </p:spPr>
        <p:txBody>
          <a:bodyPr wrap="square">
            <a:spAutoFit/>
          </a:bodyPr>
          <a:lstStyle/>
          <a:p>
            <a:pPr algn="just">
              <a:lnSpc>
                <a:spcPct val="150000"/>
              </a:lnSpc>
              <a:buClr>
                <a:schemeClr val="tx2"/>
              </a:buClr>
            </a:pPr>
            <a:r>
              <a:rPr lang="es-MX" sz="1200" dirty="0">
                <a:solidFill>
                  <a:schemeClr val="dk1"/>
                </a:solidFill>
                <a:latin typeface="Roboto Mono"/>
                <a:ea typeface="Roboto Mono"/>
              </a:rPr>
              <a:t>Un </a:t>
            </a:r>
            <a:r>
              <a:rPr lang="es-MX" sz="1200" dirty="0" err="1">
                <a:solidFill>
                  <a:schemeClr val="dk1"/>
                </a:solidFill>
                <a:latin typeface="Roboto Mono"/>
                <a:ea typeface="Roboto Mono"/>
              </a:rPr>
              <a:t>Service</a:t>
            </a:r>
            <a:r>
              <a:rPr lang="es-MX" sz="1200" dirty="0">
                <a:solidFill>
                  <a:schemeClr val="dk1"/>
                </a:solidFill>
                <a:latin typeface="Roboto Mono"/>
                <a:ea typeface="Roboto Mono"/>
              </a:rPr>
              <a:t> </a:t>
            </a:r>
            <a:r>
              <a:rPr lang="es-MX" sz="1200" dirty="0" err="1">
                <a:solidFill>
                  <a:schemeClr val="dk1"/>
                </a:solidFill>
                <a:latin typeface="Roboto Mono"/>
                <a:ea typeface="Roboto Mono"/>
              </a:rPr>
              <a:t>Level</a:t>
            </a:r>
            <a:r>
              <a:rPr lang="es-MX" sz="1200" dirty="0">
                <a:solidFill>
                  <a:schemeClr val="dk1"/>
                </a:solidFill>
                <a:latin typeface="Roboto Mono"/>
                <a:ea typeface="Roboto Mono"/>
              </a:rPr>
              <a:t> </a:t>
            </a:r>
            <a:r>
              <a:rPr lang="es-MX" sz="1200" dirty="0" err="1">
                <a:solidFill>
                  <a:schemeClr val="dk1"/>
                </a:solidFill>
                <a:latin typeface="Roboto Mono"/>
                <a:ea typeface="Roboto Mono"/>
              </a:rPr>
              <a:t>Agreement</a:t>
            </a:r>
            <a:r>
              <a:rPr lang="es-MX" sz="1200" dirty="0">
                <a:solidFill>
                  <a:schemeClr val="dk1"/>
                </a:solidFill>
                <a:latin typeface="Roboto Mono"/>
                <a:ea typeface="Roboto Mono"/>
              </a:rPr>
              <a:t> (SLA) es un contrato que describe el nivel de servicio que un cliente espera de su proveedor. Los </a:t>
            </a:r>
            <a:r>
              <a:rPr lang="es-MX" sz="1200" dirty="0" err="1">
                <a:solidFill>
                  <a:schemeClr val="dk1"/>
                </a:solidFill>
                <a:latin typeface="Roboto Mono"/>
                <a:ea typeface="Roboto Mono"/>
              </a:rPr>
              <a:t>Service</a:t>
            </a:r>
            <a:r>
              <a:rPr lang="es-MX" sz="1200" dirty="0">
                <a:solidFill>
                  <a:schemeClr val="dk1"/>
                </a:solidFill>
                <a:latin typeface="Roboto Mono"/>
                <a:ea typeface="Roboto Mono"/>
              </a:rPr>
              <a:t> </a:t>
            </a:r>
            <a:r>
              <a:rPr lang="es-MX" sz="1200" dirty="0" err="1">
                <a:solidFill>
                  <a:schemeClr val="dk1"/>
                </a:solidFill>
                <a:latin typeface="Roboto Mono"/>
                <a:ea typeface="Roboto Mono"/>
              </a:rPr>
              <a:t>Level</a:t>
            </a:r>
            <a:r>
              <a:rPr lang="es-MX" sz="1200" dirty="0">
                <a:solidFill>
                  <a:schemeClr val="dk1"/>
                </a:solidFill>
                <a:latin typeface="Roboto Mono"/>
                <a:ea typeface="Roboto Mono"/>
              </a:rPr>
              <a:t> </a:t>
            </a:r>
            <a:r>
              <a:rPr lang="es-MX" sz="1200" dirty="0" err="1">
                <a:solidFill>
                  <a:schemeClr val="dk1"/>
                </a:solidFill>
                <a:latin typeface="Roboto Mono"/>
                <a:ea typeface="Roboto Mono"/>
              </a:rPr>
              <a:t>Agreement</a:t>
            </a:r>
            <a:r>
              <a:rPr lang="es-MX" sz="1200" dirty="0">
                <a:solidFill>
                  <a:schemeClr val="dk1"/>
                </a:solidFill>
                <a:latin typeface="Roboto Mono"/>
                <a:ea typeface="Roboto Mono"/>
              </a:rPr>
              <a:t>, sirven para establecer unos indicadores que se puedan medir, para regular el servicio que un proveedor presta y así, asegurar el cumplimiento de las expectativas de los clientes.</a:t>
            </a:r>
          </a:p>
        </p:txBody>
      </p:sp>
      <p:pic>
        <p:nvPicPr>
          <p:cNvPr id="9" name="2 Imagen" descr="ESQUEMA SALARIAL – ACUERDO MARCO APPYCE - SINDICATO DE PASTELEROS ...">
            <a:extLst>
              <a:ext uri="{FF2B5EF4-FFF2-40B4-BE49-F238E27FC236}">
                <a16:creationId xmlns:a16="http://schemas.microsoft.com/office/drawing/2014/main" id="{51C8E971-8971-4482-866F-042DEBD7413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6734" y="2396067"/>
            <a:ext cx="3609046" cy="2188967"/>
          </a:xfrm>
          <a:prstGeom prst="rect">
            <a:avLst/>
          </a:prstGeom>
          <a:noFill/>
          <a:ln>
            <a:solidFill>
              <a:schemeClr val="tx1"/>
            </a:solidFill>
          </a:ln>
        </p:spPr>
      </p:pic>
    </p:spTree>
    <p:extLst>
      <p:ext uri="{BB962C8B-B14F-4D97-AF65-F5344CB8AC3E}">
        <p14:creationId xmlns:p14="http://schemas.microsoft.com/office/powerpoint/2010/main" val="3252154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Gastos de Capital vs Gastos Operativos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CuadroTexto 6">
            <a:extLst>
              <a:ext uri="{FF2B5EF4-FFF2-40B4-BE49-F238E27FC236}">
                <a16:creationId xmlns:a16="http://schemas.microsoft.com/office/drawing/2014/main" id="{2323B8B0-9591-4C38-BA51-22160430365F}"/>
              </a:ext>
            </a:extLst>
          </p:cNvPr>
          <p:cNvSpPr txBox="1"/>
          <p:nvPr/>
        </p:nvSpPr>
        <p:spPr>
          <a:xfrm>
            <a:off x="336615" y="991292"/>
            <a:ext cx="8029575" cy="1722972"/>
          </a:xfrm>
          <a:prstGeom prst="rect">
            <a:avLst/>
          </a:prstGeom>
          <a:noFill/>
        </p:spPr>
        <p:txBody>
          <a:bodyPr wrap="square">
            <a:spAutoFit/>
          </a:bodyPr>
          <a:lstStyle/>
          <a:p>
            <a:pPr algn="just">
              <a:lnSpc>
                <a:spcPct val="150000"/>
              </a:lnSpc>
              <a:buClr>
                <a:schemeClr val="tx2"/>
              </a:buClr>
            </a:pPr>
            <a:r>
              <a:rPr lang="es-MX" sz="1200" dirty="0">
                <a:solidFill>
                  <a:schemeClr val="dk1"/>
                </a:solidFill>
                <a:latin typeface="Roboto Mono"/>
                <a:ea typeface="Roboto Mono"/>
              </a:rPr>
              <a:t>Los servicios informáticos ofrecidos suelen variar en función de cada proveedor. Normalmente estos servicios incluyen:</a:t>
            </a:r>
          </a:p>
          <a:p>
            <a:pPr algn="just">
              <a:lnSpc>
                <a:spcPct val="150000"/>
              </a:lnSpc>
              <a:buClr>
                <a:schemeClr val="tx2"/>
              </a:buClr>
            </a:pPr>
            <a:endParaRPr lang="es-MX" sz="1200" dirty="0">
              <a:solidFill>
                <a:schemeClr val="dk1"/>
              </a:solidFill>
              <a:latin typeface="Roboto Mono"/>
              <a:ea typeface="Roboto Mono"/>
            </a:endParaRPr>
          </a:p>
          <a:p>
            <a:pPr marL="171450" indent="-171450" algn="just">
              <a:lnSpc>
                <a:spcPct val="150000"/>
              </a:lnSpc>
              <a:buClr>
                <a:schemeClr val="tx2"/>
              </a:buClr>
              <a:buFont typeface="Arial" panose="020B0604020202020204" pitchFamily="34" charset="0"/>
              <a:buChar char="•"/>
            </a:pPr>
            <a:r>
              <a:rPr lang="es-MX" sz="1200" dirty="0">
                <a:solidFill>
                  <a:schemeClr val="dk1"/>
                </a:solidFill>
                <a:latin typeface="Roboto Mono"/>
                <a:ea typeface="Roboto Mono"/>
              </a:rPr>
              <a:t>Potencia de proceso: por ejemplo, aplicaciones web o servidores Linux.</a:t>
            </a:r>
          </a:p>
          <a:p>
            <a:pPr marL="171450" indent="-171450" algn="just">
              <a:lnSpc>
                <a:spcPct val="150000"/>
              </a:lnSpc>
              <a:buClr>
                <a:schemeClr val="tx2"/>
              </a:buClr>
              <a:buFont typeface="Arial" panose="020B0604020202020204" pitchFamily="34" charset="0"/>
              <a:buChar char="•"/>
            </a:pPr>
            <a:r>
              <a:rPr lang="es-MX" sz="1200" dirty="0">
                <a:solidFill>
                  <a:schemeClr val="dk1"/>
                </a:solidFill>
                <a:latin typeface="Roboto Mono"/>
                <a:ea typeface="Roboto Mono"/>
              </a:rPr>
              <a:t>Almacenamiento: por ejemplo, archivos y bases de datos.</a:t>
            </a:r>
          </a:p>
          <a:p>
            <a:pPr marL="171450" indent="-171450" algn="just">
              <a:lnSpc>
                <a:spcPct val="150000"/>
              </a:lnSpc>
              <a:buClr>
                <a:schemeClr val="tx2"/>
              </a:buClr>
              <a:buFont typeface="Arial" panose="020B0604020202020204" pitchFamily="34" charset="0"/>
              <a:buChar char="•"/>
            </a:pPr>
            <a:r>
              <a:rPr lang="es-MX" sz="1200" dirty="0">
                <a:solidFill>
                  <a:schemeClr val="dk1"/>
                </a:solidFill>
                <a:latin typeface="Roboto Mono"/>
                <a:ea typeface="Roboto Mono"/>
              </a:rPr>
              <a:t>Redes: por ejemplo, conexiones seguras entre el proveedor de nube y la empresa.</a:t>
            </a:r>
          </a:p>
        </p:txBody>
      </p:sp>
    </p:spTree>
    <p:extLst>
      <p:ext uri="{BB962C8B-B14F-4D97-AF65-F5344CB8AC3E}">
        <p14:creationId xmlns:p14="http://schemas.microsoft.com/office/powerpoint/2010/main" val="236709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Gastos de Capital vs Gastos Operativos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CuadroTexto 6">
            <a:extLst>
              <a:ext uri="{FF2B5EF4-FFF2-40B4-BE49-F238E27FC236}">
                <a16:creationId xmlns:a16="http://schemas.microsoft.com/office/drawing/2014/main" id="{2323B8B0-9591-4C38-BA51-22160430365F}"/>
              </a:ext>
            </a:extLst>
          </p:cNvPr>
          <p:cNvSpPr txBox="1"/>
          <p:nvPr/>
        </p:nvSpPr>
        <p:spPr>
          <a:xfrm>
            <a:off x="328148" y="1108781"/>
            <a:ext cx="8029575" cy="2553969"/>
          </a:xfrm>
          <a:prstGeom prst="rect">
            <a:avLst/>
          </a:prstGeom>
          <a:noFill/>
        </p:spPr>
        <p:txBody>
          <a:bodyPr wrap="square">
            <a:spAutoFit/>
          </a:bodyPr>
          <a:lstStyle/>
          <a:p>
            <a:pPr algn="just">
              <a:lnSpc>
                <a:spcPct val="150000"/>
              </a:lnSpc>
              <a:buClr>
                <a:schemeClr val="tx2"/>
              </a:buClr>
            </a:pPr>
            <a:r>
              <a:rPr lang="es-MX" sz="1200" b="1" dirty="0">
                <a:solidFill>
                  <a:schemeClr val="dk1"/>
                </a:solidFill>
                <a:latin typeface="Roboto Mono"/>
                <a:ea typeface="Roboto Mono"/>
              </a:rPr>
              <a:t>Costos de los Gastos de Capital (</a:t>
            </a:r>
            <a:r>
              <a:rPr lang="es-MX" sz="1200" b="1" dirty="0" err="1">
                <a:solidFill>
                  <a:schemeClr val="dk1"/>
                </a:solidFill>
                <a:latin typeface="Roboto Mono"/>
                <a:ea typeface="Roboto Mono"/>
              </a:rPr>
              <a:t>CapEx</a:t>
            </a:r>
            <a:r>
              <a:rPr lang="es-MX" sz="1200" b="1" dirty="0">
                <a:solidFill>
                  <a:schemeClr val="dk1"/>
                </a:solidFill>
                <a:latin typeface="Roboto Mono"/>
                <a:ea typeface="Roboto Mono"/>
              </a:rPr>
              <a:t>): </a:t>
            </a:r>
          </a:p>
          <a:p>
            <a:pPr marL="457200" indent="-457200" algn="just">
              <a:lnSpc>
                <a:spcPct val="150000"/>
              </a:lnSpc>
              <a:buFont typeface="Arial" panose="020B0604020202020204" pitchFamily="34" charset="0"/>
              <a:buChar char="•"/>
            </a:pPr>
            <a:r>
              <a:rPr lang="es-AR" sz="1200" dirty="0">
                <a:solidFill>
                  <a:schemeClr val="dk1"/>
                </a:solidFill>
                <a:latin typeface="Roboto Mono"/>
                <a:ea typeface="Roboto Mono"/>
              </a:rPr>
              <a:t>Costos de servidores.</a:t>
            </a:r>
          </a:p>
          <a:p>
            <a:pPr marL="457200" indent="-457200" algn="just">
              <a:lnSpc>
                <a:spcPct val="150000"/>
              </a:lnSpc>
              <a:buFont typeface="Arial" panose="020B0604020202020204" pitchFamily="34" charset="0"/>
              <a:buChar char="•"/>
            </a:pPr>
            <a:r>
              <a:rPr lang="es-AR" sz="1200" dirty="0">
                <a:solidFill>
                  <a:schemeClr val="dk1"/>
                </a:solidFill>
                <a:latin typeface="Roboto Mono"/>
                <a:ea typeface="Roboto Mono"/>
              </a:rPr>
              <a:t>Costos de red.</a:t>
            </a:r>
          </a:p>
          <a:p>
            <a:pPr marL="457200" indent="-457200" algn="just">
              <a:lnSpc>
                <a:spcPct val="150000"/>
              </a:lnSpc>
              <a:buFont typeface="Arial" panose="020B0604020202020204" pitchFamily="34" charset="0"/>
              <a:buChar char="•"/>
            </a:pPr>
            <a:r>
              <a:rPr lang="es-AR" sz="1200" dirty="0">
                <a:solidFill>
                  <a:schemeClr val="dk1"/>
                </a:solidFill>
                <a:latin typeface="Roboto Mono"/>
                <a:ea typeface="Roboto Mono"/>
              </a:rPr>
              <a:t>Costos de almacenamiento.</a:t>
            </a:r>
          </a:p>
          <a:p>
            <a:pPr marL="457200" indent="-457200" algn="just">
              <a:lnSpc>
                <a:spcPct val="150000"/>
              </a:lnSpc>
              <a:buFont typeface="Arial" panose="020B0604020202020204" pitchFamily="34" charset="0"/>
              <a:buChar char="•"/>
            </a:pPr>
            <a:r>
              <a:rPr lang="es-AR" sz="1200" dirty="0">
                <a:solidFill>
                  <a:schemeClr val="dk1"/>
                </a:solidFill>
                <a:latin typeface="Roboto Mono"/>
                <a:ea typeface="Roboto Mono"/>
              </a:rPr>
              <a:t>Costos de copia de seguridad y archivo</a:t>
            </a:r>
          </a:p>
          <a:p>
            <a:pPr marL="457200" indent="-457200" algn="just">
              <a:lnSpc>
                <a:spcPct val="150000"/>
              </a:lnSpc>
              <a:buFont typeface="Arial" panose="020B0604020202020204" pitchFamily="34" charset="0"/>
              <a:buChar char="•"/>
            </a:pPr>
            <a:r>
              <a:rPr lang="es-AR" sz="1200" dirty="0">
                <a:solidFill>
                  <a:schemeClr val="dk1"/>
                </a:solidFill>
                <a:latin typeface="Roboto Mono"/>
                <a:ea typeface="Roboto Mono"/>
              </a:rPr>
              <a:t>Personal técnico.</a:t>
            </a:r>
          </a:p>
          <a:p>
            <a:pPr marL="457200" indent="-457200" algn="just">
              <a:lnSpc>
                <a:spcPct val="150000"/>
              </a:lnSpc>
              <a:buFont typeface="Arial" panose="020B0604020202020204" pitchFamily="34" charset="0"/>
              <a:buChar char="•"/>
            </a:pPr>
            <a:r>
              <a:rPr lang="es-AR" sz="1200" dirty="0">
                <a:solidFill>
                  <a:schemeClr val="dk1"/>
                </a:solidFill>
                <a:latin typeface="Roboto Mono"/>
                <a:ea typeface="Roboto Mono"/>
              </a:rPr>
              <a:t>Costos de continuidad y recuperación ante desastres de la organización.</a:t>
            </a:r>
          </a:p>
          <a:p>
            <a:pPr marL="457200" indent="-457200" algn="just">
              <a:lnSpc>
                <a:spcPct val="150000"/>
              </a:lnSpc>
              <a:buFont typeface="Arial" panose="020B0604020202020204" pitchFamily="34" charset="0"/>
              <a:buChar char="•"/>
            </a:pPr>
            <a:r>
              <a:rPr lang="es-AR" sz="1200" dirty="0">
                <a:solidFill>
                  <a:schemeClr val="dk1"/>
                </a:solidFill>
                <a:latin typeface="Roboto Mono"/>
                <a:ea typeface="Roboto Mono"/>
              </a:rPr>
              <a:t>Costos de infraestructura del centro de datos.</a:t>
            </a:r>
          </a:p>
          <a:p>
            <a:pPr algn="just">
              <a:lnSpc>
                <a:spcPct val="150000"/>
              </a:lnSpc>
              <a:buClr>
                <a:schemeClr val="tx2"/>
              </a:buClr>
            </a:pPr>
            <a:endParaRPr lang="es-MX" sz="1200" dirty="0">
              <a:solidFill>
                <a:schemeClr val="dk1"/>
              </a:solidFill>
              <a:latin typeface="Roboto Mono"/>
              <a:ea typeface="Roboto Mono"/>
            </a:endParaRPr>
          </a:p>
        </p:txBody>
      </p:sp>
      <p:sp>
        <p:nvSpPr>
          <p:cNvPr id="8" name="CuadroTexto 7">
            <a:extLst>
              <a:ext uri="{FF2B5EF4-FFF2-40B4-BE49-F238E27FC236}">
                <a16:creationId xmlns:a16="http://schemas.microsoft.com/office/drawing/2014/main" id="{4C1AF942-47F4-4866-AD65-35150AC247E5}"/>
              </a:ext>
            </a:extLst>
          </p:cNvPr>
          <p:cNvSpPr txBox="1"/>
          <p:nvPr/>
        </p:nvSpPr>
        <p:spPr>
          <a:xfrm>
            <a:off x="228600" y="3761922"/>
            <a:ext cx="8029575" cy="1020792"/>
          </a:xfrm>
          <a:prstGeom prst="rect">
            <a:avLst/>
          </a:prstGeom>
          <a:noFill/>
        </p:spPr>
        <p:txBody>
          <a:bodyPr wrap="square">
            <a:spAutoFit/>
          </a:bodyPr>
          <a:lstStyle/>
          <a:p>
            <a:pPr algn="just">
              <a:lnSpc>
                <a:spcPct val="150000"/>
              </a:lnSpc>
            </a:pPr>
            <a:r>
              <a:rPr lang="es-MX" sz="1400" b="1" dirty="0">
                <a:solidFill>
                  <a:srgbClr val="28262B"/>
                </a:solidFill>
                <a:latin typeface="Raleway"/>
                <a:sym typeface="Roboto"/>
              </a:rPr>
              <a:t>Aclaración: </a:t>
            </a:r>
            <a:r>
              <a:rPr lang="es-MX" sz="1200" dirty="0">
                <a:solidFill>
                  <a:schemeClr val="dk1"/>
                </a:solidFill>
                <a:latin typeface="Roboto Mono"/>
                <a:ea typeface="Roboto Mono"/>
                <a:sym typeface="Roboto"/>
              </a:rPr>
              <a:t>Los costos tipo </a:t>
            </a:r>
            <a:r>
              <a:rPr lang="es-MX" sz="1200" dirty="0" err="1">
                <a:solidFill>
                  <a:schemeClr val="dk1"/>
                </a:solidFill>
                <a:latin typeface="Roboto Mono"/>
                <a:ea typeface="Roboto Mono"/>
                <a:sym typeface="Roboto"/>
              </a:rPr>
              <a:t>CapEx</a:t>
            </a:r>
            <a:r>
              <a:rPr lang="es-MX" sz="1200" dirty="0">
                <a:solidFill>
                  <a:schemeClr val="dk1"/>
                </a:solidFill>
                <a:latin typeface="Roboto Mono"/>
                <a:ea typeface="Roboto Mono"/>
                <a:sym typeface="Roboto"/>
              </a:rPr>
              <a:t>, suelen estar relacionados con la compra de infraestructura física como ser hardware.</a:t>
            </a:r>
          </a:p>
          <a:p>
            <a:pPr algn="just">
              <a:lnSpc>
                <a:spcPct val="150000"/>
              </a:lnSpc>
            </a:pPr>
            <a:endParaRPr lang="es-MX" sz="1600" dirty="0">
              <a:solidFill>
                <a:schemeClr val="dk2"/>
              </a:solidFill>
              <a:latin typeface="Roboto"/>
              <a:ea typeface="Roboto"/>
              <a:cs typeface="Roboto"/>
              <a:sym typeface="Roboto"/>
            </a:endParaRPr>
          </a:p>
        </p:txBody>
      </p:sp>
    </p:spTree>
    <p:extLst>
      <p:ext uri="{BB962C8B-B14F-4D97-AF65-F5344CB8AC3E}">
        <p14:creationId xmlns:p14="http://schemas.microsoft.com/office/powerpoint/2010/main" val="1745356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Gastos de Capital vs Gastos Operativos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CuadroTexto 6">
            <a:extLst>
              <a:ext uri="{FF2B5EF4-FFF2-40B4-BE49-F238E27FC236}">
                <a16:creationId xmlns:a16="http://schemas.microsoft.com/office/drawing/2014/main" id="{2323B8B0-9591-4C38-BA51-22160430365F}"/>
              </a:ext>
            </a:extLst>
          </p:cNvPr>
          <p:cNvSpPr txBox="1"/>
          <p:nvPr/>
        </p:nvSpPr>
        <p:spPr>
          <a:xfrm>
            <a:off x="328148" y="1108781"/>
            <a:ext cx="8029575" cy="1722972"/>
          </a:xfrm>
          <a:prstGeom prst="rect">
            <a:avLst/>
          </a:prstGeom>
          <a:noFill/>
        </p:spPr>
        <p:txBody>
          <a:bodyPr wrap="square">
            <a:spAutoFit/>
          </a:bodyPr>
          <a:lstStyle/>
          <a:p>
            <a:pPr algn="just">
              <a:lnSpc>
                <a:spcPct val="150000"/>
              </a:lnSpc>
              <a:buClr>
                <a:schemeClr val="tx2"/>
              </a:buClr>
            </a:pPr>
            <a:r>
              <a:rPr lang="es-MX" sz="1200" b="1" dirty="0">
                <a:solidFill>
                  <a:schemeClr val="dk1"/>
                </a:solidFill>
                <a:latin typeface="Roboto Mono"/>
                <a:ea typeface="Roboto Mono"/>
              </a:rPr>
              <a:t>Costos de los Gastos de </a:t>
            </a:r>
            <a:r>
              <a:rPr lang="es-MX" sz="1200" b="1" dirty="0" err="1">
                <a:solidFill>
                  <a:schemeClr val="dk1"/>
                </a:solidFill>
                <a:latin typeface="Roboto Mono"/>
                <a:ea typeface="Roboto Mono"/>
              </a:rPr>
              <a:t>Operacion</a:t>
            </a:r>
            <a:r>
              <a:rPr lang="es-MX" sz="1200" b="1" dirty="0">
                <a:solidFill>
                  <a:schemeClr val="dk1"/>
                </a:solidFill>
                <a:latin typeface="Roboto Mono"/>
                <a:ea typeface="Roboto Mono"/>
              </a:rPr>
              <a:t> (</a:t>
            </a:r>
            <a:r>
              <a:rPr lang="es-MX" sz="1200" b="1" dirty="0" err="1">
                <a:solidFill>
                  <a:schemeClr val="dk1"/>
                </a:solidFill>
                <a:latin typeface="Roboto Mono"/>
                <a:ea typeface="Roboto Mono"/>
              </a:rPr>
              <a:t>OpEx</a:t>
            </a:r>
            <a:r>
              <a:rPr lang="es-MX" sz="1200" b="1" dirty="0">
                <a:solidFill>
                  <a:schemeClr val="dk1"/>
                </a:solidFill>
                <a:latin typeface="Roboto Mono"/>
                <a:ea typeface="Roboto Mono"/>
              </a:rPr>
              <a:t>): </a:t>
            </a:r>
          </a:p>
          <a:p>
            <a:pPr marL="457200" indent="-457200" algn="just">
              <a:lnSpc>
                <a:spcPct val="150000"/>
              </a:lnSpc>
              <a:buFont typeface="Arial" panose="020B0604020202020204" pitchFamily="34" charset="0"/>
              <a:buChar char="•"/>
            </a:pPr>
            <a:r>
              <a:rPr lang="es-MX" sz="1200" dirty="0">
                <a:solidFill>
                  <a:schemeClr val="dk1"/>
                </a:solidFill>
                <a:latin typeface="Roboto Mono"/>
                <a:ea typeface="Roboto Mono"/>
              </a:rPr>
              <a:t>Leasing de software y características personalizadas.</a:t>
            </a:r>
          </a:p>
          <a:p>
            <a:pPr marL="457200" indent="-457200" algn="just">
              <a:lnSpc>
                <a:spcPct val="150000"/>
              </a:lnSpc>
              <a:buFont typeface="Arial" panose="020B0604020202020204" pitchFamily="34" charset="0"/>
              <a:buChar char="•"/>
            </a:pPr>
            <a:r>
              <a:rPr lang="es-MX" sz="1200" dirty="0">
                <a:solidFill>
                  <a:schemeClr val="dk1"/>
                </a:solidFill>
                <a:latin typeface="Roboto Mono"/>
                <a:ea typeface="Roboto Mono"/>
              </a:rPr>
              <a:t>El escalado se cobra en función del uso o la demanda, en lugar del hardware fijo o la capacidad.</a:t>
            </a:r>
          </a:p>
          <a:p>
            <a:pPr marL="457200" indent="-457200" algn="just">
              <a:lnSpc>
                <a:spcPct val="150000"/>
              </a:lnSpc>
              <a:buFont typeface="Arial" panose="020B0604020202020204" pitchFamily="34" charset="0"/>
              <a:buChar char="•"/>
            </a:pPr>
            <a:r>
              <a:rPr lang="es-MX" sz="1200" dirty="0">
                <a:solidFill>
                  <a:schemeClr val="dk1"/>
                </a:solidFill>
                <a:latin typeface="Roboto Mono"/>
                <a:ea typeface="Roboto Mono"/>
              </a:rPr>
              <a:t>Facturación en el nivel de usuario o la organización.</a:t>
            </a:r>
          </a:p>
          <a:p>
            <a:pPr algn="just">
              <a:lnSpc>
                <a:spcPct val="150000"/>
              </a:lnSpc>
              <a:buClr>
                <a:schemeClr val="tx2"/>
              </a:buClr>
            </a:pPr>
            <a:endParaRPr lang="es-MX" sz="1200" dirty="0">
              <a:solidFill>
                <a:schemeClr val="dk1"/>
              </a:solidFill>
              <a:latin typeface="Roboto Mono"/>
              <a:ea typeface="Roboto Mono"/>
            </a:endParaRPr>
          </a:p>
        </p:txBody>
      </p:sp>
      <p:sp>
        <p:nvSpPr>
          <p:cNvPr id="8" name="CuadroTexto 7">
            <a:extLst>
              <a:ext uri="{FF2B5EF4-FFF2-40B4-BE49-F238E27FC236}">
                <a16:creationId xmlns:a16="http://schemas.microsoft.com/office/drawing/2014/main" id="{4C1AF942-47F4-4866-AD65-35150AC247E5}"/>
              </a:ext>
            </a:extLst>
          </p:cNvPr>
          <p:cNvSpPr txBox="1"/>
          <p:nvPr/>
        </p:nvSpPr>
        <p:spPr>
          <a:xfrm>
            <a:off x="228600" y="2466522"/>
            <a:ext cx="8029575" cy="1390124"/>
          </a:xfrm>
          <a:prstGeom prst="rect">
            <a:avLst/>
          </a:prstGeom>
          <a:noFill/>
        </p:spPr>
        <p:txBody>
          <a:bodyPr wrap="square">
            <a:spAutoFit/>
          </a:bodyPr>
          <a:lstStyle/>
          <a:p>
            <a:pPr algn="just">
              <a:lnSpc>
                <a:spcPct val="150000"/>
              </a:lnSpc>
            </a:pPr>
            <a:endParaRPr lang="es-MX" sz="1400" b="1" dirty="0">
              <a:solidFill>
                <a:srgbClr val="28262B"/>
              </a:solidFill>
              <a:latin typeface="Raleway"/>
              <a:sym typeface="Roboto"/>
            </a:endParaRPr>
          </a:p>
          <a:p>
            <a:pPr algn="just">
              <a:lnSpc>
                <a:spcPct val="150000"/>
              </a:lnSpc>
            </a:pPr>
            <a:r>
              <a:rPr lang="es-MX" sz="1400" b="1" dirty="0">
                <a:solidFill>
                  <a:srgbClr val="28262B"/>
                </a:solidFill>
                <a:latin typeface="Raleway"/>
                <a:sym typeface="Roboto"/>
              </a:rPr>
              <a:t>Aclaración: </a:t>
            </a:r>
            <a:r>
              <a:rPr lang="es-MX" sz="1200" dirty="0">
                <a:solidFill>
                  <a:schemeClr val="dk1"/>
                </a:solidFill>
                <a:latin typeface="Roboto Mono"/>
                <a:ea typeface="Roboto Mono"/>
                <a:sym typeface="Roboto"/>
              </a:rPr>
              <a:t>Los costos tipo </a:t>
            </a:r>
            <a:r>
              <a:rPr lang="es-MX" sz="1200" dirty="0" err="1">
                <a:solidFill>
                  <a:schemeClr val="dk1"/>
                </a:solidFill>
                <a:latin typeface="Roboto Mono"/>
                <a:ea typeface="Roboto Mono"/>
                <a:sym typeface="Roboto"/>
              </a:rPr>
              <a:t>OpEx</a:t>
            </a:r>
            <a:r>
              <a:rPr lang="es-MX" sz="1200" dirty="0">
                <a:solidFill>
                  <a:schemeClr val="dk1"/>
                </a:solidFill>
                <a:latin typeface="Roboto Mono"/>
                <a:ea typeface="Roboto Mono"/>
                <a:sym typeface="Roboto"/>
              </a:rPr>
              <a:t>, suelen estar asociados al dinero que se invierte en servicios o productos y se facturan al instante.</a:t>
            </a:r>
          </a:p>
          <a:p>
            <a:pPr algn="just">
              <a:lnSpc>
                <a:spcPct val="150000"/>
              </a:lnSpc>
            </a:pPr>
            <a:endParaRPr lang="es-MX" sz="1600" dirty="0">
              <a:solidFill>
                <a:schemeClr val="dk2"/>
              </a:solidFill>
              <a:latin typeface="Roboto"/>
              <a:ea typeface="Roboto"/>
              <a:cs typeface="Roboto"/>
              <a:sym typeface="Roboto"/>
            </a:endParaRPr>
          </a:p>
        </p:txBody>
      </p:sp>
    </p:spTree>
    <p:extLst>
      <p:ext uri="{BB962C8B-B14F-4D97-AF65-F5344CB8AC3E}">
        <p14:creationId xmlns:p14="http://schemas.microsoft.com/office/powerpoint/2010/main" val="3700533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Google Cloud </a:t>
            </a:r>
            <a:r>
              <a:rPr lang="es-MX" dirty="0" err="1">
                <a:solidFill>
                  <a:srgbClr val="CEA6FF"/>
                </a:solidFill>
              </a:rPr>
              <a:t>Platform</a:t>
            </a:r>
            <a:endParaRPr lang="es-MX" dirty="0">
              <a:solidFill>
                <a:srgbClr val="CEA6FF"/>
              </a:solidFill>
            </a:endParaRP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 name="Imagen 7">
            <a:extLst>
              <a:ext uri="{FF2B5EF4-FFF2-40B4-BE49-F238E27FC236}">
                <a16:creationId xmlns:a16="http://schemas.microsoft.com/office/drawing/2014/main" id="{4392270D-FA0C-42F3-B6D4-AA0AFCA8F115}"/>
              </a:ext>
            </a:extLst>
          </p:cNvPr>
          <p:cNvPicPr>
            <a:picLocks noChangeAspect="1"/>
          </p:cNvPicPr>
          <p:nvPr/>
        </p:nvPicPr>
        <p:blipFill>
          <a:blip r:embed="rId3"/>
          <a:stretch>
            <a:fillRect/>
          </a:stretch>
        </p:blipFill>
        <p:spPr>
          <a:xfrm>
            <a:off x="1333546" y="1085971"/>
            <a:ext cx="6476906" cy="3838904"/>
          </a:xfrm>
          <a:prstGeom prst="rect">
            <a:avLst/>
          </a:prstGeom>
          <a:ln>
            <a:solidFill>
              <a:srgbClr val="FFC000"/>
            </a:solidFill>
          </a:ln>
        </p:spPr>
      </p:pic>
    </p:spTree>
    <p:extLst>
      <p:ext uri="{BB962C8B-B14F-4D97-AF65-F5344CB8AC3E}">
        <p14:creationId xmlns:p14="http://schemas.microsoft.com/office/powerpoint/2010/main" val="877780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Principales Servicios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Imagen 5">
            <a:extLst>
              <a:ext uri="{FF2B5EF4-FFF2-40B4-BE49-F238E27FC236}">
                <a16:creationId xmlns:a16="http://schemas.microsoft.com/office/drawing/2014/main" id="{7C66148D-300E-439B-B5F9-0D930574C8EE}"/>
              </a:ext>
            </a:extLst>
          </p:cNvPr>
          <p:cNvPicPr>
            <a:picLocks noChangeAspect="1"/>
          </p:cNvPicPr>
          <p:nvPr/>
        </p:nvPicPr>
        <p:blipFill>
          <a:blip r:embed="rId3"/>
          <a:stretch>
            <a:fillRect/>
          </a:stretch>
        </p:blipFill>
        <p:spPr>
          <a:xfrm>
            <a:off x="373799" y="1062137"/>
            <a:ext cx="8183336" cy="2326569"/>
          </a:xfrm>
          <a:prstGeom prst="rect">
            <a:avLst/>
          </a:prstGeom>
        </p:spPr>
      </p:pic>
      <p:sp>
        <p:nvSpPr>
          <p:cNvPr id="9" name="CuadroTexto 8">
            <a:extLst>
              <a:ext uri="{FF2B5EF4-FFF2-40B4-BE49-F238E27FC236}">
                <a16:creationId xmlns:a16="http://schemas.microsoft.com/office/drawing/2014/main" id="{443400EF-D679-49C0-BA98-342872854A46}"/>
              </a:ext>
            </a:extLst>
          </p:cNvPr>
          <p:cNvSpPr txBox="1"/>
          <p:nvPr/>
        </p:nvSpPr>
        <p:spPr>
          <a:xfrm>
            <a:off x="261418" y="3762124"/>
            <a:ext cx="6187507" cy="861774"/>
          </a:xfrm>
          <a:prstGeom prst="rect">
            <a:avLst/>
          </a:prstGeom>
          <a:noFill/>
        </p:spPr>
        <p:txBody>
          <a:bodyPr wrap="square">
            <a:spAutoFit/>
          </a:bodyPr>
          <a:lstStyle/>
          <a:p>
            <a:pPr algn="just">
              <a:lnSpc>
                <a:spcPct val="150000"/>
              </a:lnSpc>
            </a:pPr>
            <a:r>
              <a:rPr lang="es-US" sz="1200" dirty="0">
                <a:solidFill>
                  <a:schemeClr val="dk1"/>
                </a:solidFill>
                <a:latin typeface="Roboto Mono"/>
                <a:ea typeface="Roboto Mono"/>
              </a:rPr>
              <a:t>Todos los servicios:</a:t>
            </a:r>
          </a:p>
          <a:p>
            <a:pPr marL="171450" indent="-171450" algn="just">
              <a:lnSpc>
                <a:spcPct val="150000"/>
              </a:lnSpc>
              <a:buFont typeface="Arial" panose="020B0604020202020204" pitchFamily="34" charset="0"/>
              <a:buChar char="•"/>
            </a:pPr>
            <a:r>
              <a:rPr lang="es-US" sz="1200" dirty="0">
                <a:solidFill>
                  <a:schemeClr val="dk1"/>
                </a:solidFill>
                <a:latin typeface="Roboto Mono"/>
                <a:ea typeface="Roboto Mono"/>
              </a:rPr>
              <a:t>https://cloud.google.com/products?hl=es-419</a:t>
            </a:r>
          </a:p>
          <a:p>
            <a:r>
              <a:rPr lang="es-US" sz="1400" dirty="0">
                <a:latin typeface="Raleway" panose="020B0604020202020204" charset="0"/>
              </a:rPr>
              <a:t> </a:t>
            </a:r>
          </a:p>
        </p:txBody>
      </p:sp>
    </p:spTree>
    <p:extLst>
      <p:ext uri="{BB962C8B-B14F-4D97-AF65-F5344CB8AC3E}">
        <p14:creationId xmlns:p14="http://schemas.microsoft.com/office/powerpoint/2010/main" val="1948526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365038"/>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Recursos de Interés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43400EF-D679-49C0-BA98-342872854A46}"/>
              </a:ext>
            </a:extLst>
          </p:cNvPr>
          <p:cNvSpPr txBox="1"/>
          <p:nvPr/>
        </p:nvSpPr>
        <p:spPr>
          <a:xfrm>
            <a:off x="386546" y="991292"/>
            <a:ext cx="6187507" cy="3938963"/>
          </a:xfrm>
          <a:prstGeom prst="rect">
            <a:avLst/>
          </a:prstGeom>
          <a:noFill/>
        </p:spPr>
        <p:txBody>
          <a:bodyPr wrap="square">
            <a:spAutoFit/>
          </a:bodyPr>
          <a:lstStyle/>
          <a:p>
            <a:pPr algn="just">
              <a:lnSpc>
                <a:spcPct val="150000"/>
              </a:lnSpc>
            </a:pPr>
            <a:r>
              <a:rPr lang="es-MX" sz="1200" dirty="0">
                <a:solidFill>
                  <a:schemeClr val="dk1"/>
                </a:solidFill>
                <a:latin typeface="Roboto Mono"/>
                <a:ea typeface="Roboto Mono"/>
              </a:rPr>
              <a:t>¿Por qué Google Cloud?</a:t>
            </a:r>
          </a:p>
          <a:p>
            <a:pPr marL="171450" indent="-171450" algn="just">
              <a:lnSpc>
                <a:spcPct val="150000"/>
              </a:lnSpc>
              <a:buFont typeface="Arial" panose="020B0604020202020204" pitchFamily="34" charset="0"/>
              <a:buChar char="•"/>
            </a:pPr>
            <a:r>
              <a:rPr lang="es-MX" sz="1200" dirty="0">
                <a:solidFill>
                  <a:schemeClr val="dk1"/>
                </a:solidFill>
                <a:latin typeface="Roboto Mono"/>
                <a:ea typeface="Roboto Mono"/>
              </a:rPr>
              <a:t>https://cloud.google.com/why-google</a:t>
            </a:r>
          </a:p>
          <a:p>
            <a:pPr algn="just">
              <a:lnSpc>
                <a:spcPct val="150000"/>
              </a:lnSpc>
            </a:pPr>
            <a:endParaRPr lang="es-MX" sz="1200" dirty="0">
              <a:solidFill>
                <a:schemeClr val="dk1"/>
              </a:solidFill>
              <a:latin typeface="Roboto Mono"/>
              <a:ea typeface="Roboto Mono"/>
            </a:endParaRPr>
          </a:p>
          <a:p>
            <a:pPr algn="just">
              <a:lnSpc>
                <a:spcPct val="150000"/>
              </a:lnSpc>
            </a:pPr>
            <a:r>
              <a:rPr lang="es-MX" sz="1200" dirty="0">
                <a:solidFill>
                  <a:schemeClr val="dk1"/>
                </a:solidFill>
                <a:latin typeface="Roboto Mono"/>
                <a:ea typeface="Roboto Mono"/>
              </a:rPr>
              <a:t>Filosofía de Precios</a:t>
            </a:r>
          </a:p>
          <a:p>
            <a:pPr marL="171450" indent="-171450" algn="just">
              <a:lnSpc>
                <a:spcPct val="150000"/>
              </a:lnSpc>
              <a:buFont typeface="Arial" panose="020B0604020202020204" pitchFamily="34" charset="0"/>
              <a:buChar char="•"/>
            </a:pPr>
            <a:r>
              <a:rPr lang="es-MX" sz="1200" dirty="0">
                <a:solidFill>
                  <a:schemeClr val="dk1"/>
                </a:solidFill>
                <a:latin typeface="Roboto Mono"/>
                <a:ea typeface="Roboto Mono"/>
              </a:rPr>
              <a:t>https://cloud.google.com/pricing/philosophy</a:t>
            </a:r>
          </a:p>
          <a:p>
            <a:pPr algn="just">
              <a:lnSpc>
                <a:spcPct val="150000"/>
              </a:lnSpc>
            </a:pPr>
            <a:endParaRPr lang="es-MX" sz="1200" dirty="0">
              <a:solidFill>
                <a:schemeClr val="dk1"/>
              </a:solidFill>
              <a:latin typeface="Roboto Mono"/>
              <a:ea typeface="Roboto Mono"/>
            </a:endParaRPr>
          </a:p>
          <a:p>
            <a:pPr algn="just">
              <a:lnSpc>
                <a:spcPct val="150000"/>
              </a:lnSpc>
            </a:pPr>
            <a:r>
              <a:rPr lang="es-MX" sz="1200" dirty="0">
                <a:solidFill>
                  <a:schemeClr val="dk1"/>
                </a:solidFill>
                <a:latin typeface="Roboto Mono"/>
                <a:ea typeface="Roboto Mono"/>
              </a:rPr>
              <a:t>Data Centers</a:t>
            </a:r>
          </a:p>
          <a:p>
            <a:pPr marL="171450" indent="-171450" algn="just">
              <a:lnSpc>
                <a:spcPct val="150000"/>
              </a:lnSpc>
              <a:buFont typeface="Arial" panose="020B0604020202020204" pitchFamily="34" charset="0"/>
              <a:buChar char="•"/>
            </a:pPr>
            <a:r>
              <a:rPr lang="es-MX" sz="1200" dirty="0">
                <a:solidFill>
                  <a:schemeClr val="dk1"/>
                </a:solidFill>
                <a:latin typeface="Roboto Mono"/>
                <a:ea typeface="Roboto Mono"/>
              </a:rPr>
              <a:t>https://www.google.com/about/datacenters</a:t>
            </a:r>
          </a:p>
          <a:p>
            <a:pPr algn="just">
              <a:lnSpc>
                <a:spcPct val="150000"/>
              </a:lnSpc>
            </a:pPr>
            <a:endParaRPr lang="es-MX" sz="1200" dirty="0">
              <a:solidFill>
                <a:schemeClr val="dk1"/>
              </a:solidFill>
              <a:latin typeface="Roboto Mono"/>
              <a:ea typeface="Roboto Mono"/>
            </a:endParaRPr>
          </a:p>
          <a:p>
            <a:pPr algn="just">
              <a:lnSpc>
                <a:spcPct val="150000"/>
              </a:lnSpc>
            </a:pPr>
            <a:r>
              <a:rPr lang="es-MX" sz="1200" dirty="0">
                <a:solidFill>
                  <a:schemeClr val="dk1"/>
                </a:solidFill>
                <a:latin typeface="Roboto Mono"/>
                <a:ea typeface="Roboto Mono"/>
              </a:rPr>
              <a:t>Google Cloud </a:t>
            </a:r>
            <a:r>
              <a:rPr lang="es-MX" sz="1200" dirty="0" err="1">
                <a:solidFill>
                  <a:schemeClr val="dk1"/>
                </a:solidFill>
                <a:latin typeface="Roboto Mono"/>
                <a:ea typeface="Roboto Mono"/>
              </a:rPr>
              <a:t>Platform</a:t>
            </a:r>
            <a:r>
              <a:rPr lang="es-MX" sz="1200" dirty="0">
                <a:solidFill>
                  <a:schemeClr val="dk1"/>
                </a:solidFill>
                <a:latin typeface="Roboto Mono"/>
                <a:ea typeface="Roboto Mono"/>
              </a:rPr>
              <a:t>, Productos</a:t>
            </a:r>
          </a:p>
          <a:p>
            <a:pPr marL="171450" indent="-171450" algn="just">
              <a:lnSpc>
                <a:spcPct val="150000"/>
              </a:lnSpc>
              <a:buFont typeface="Arial" panose="020B0604020202020204" pitchFamily="34" charset="0"/>
              <a:buChar char="•"/>
            </a:pPr>
            <a:r>
              <a:rPr lang="es-MX" sz="1200" dirty="0">
                <a:solidFill>
                  <a:schemeClr val="dk1"/>
                </a:solidFill>
                <a:latin typeface="Roboto Mono"/>
                <a:ea typeface="Roboto Mono"/>
              </a:rPr>
              <a:t>http://cloud.google.com/products</a:t>
            </a:r>
          </a:p>
          <a:p>
            <a:pPr algn="just">
              <a:lnSpc>
                <a:spcPct val="150000"/>
              </a:lnSpc>
            </a:pPr>
            <a:endParaRPr lang="es-MX" sz="1200" dirty="0">
              <a:solidFill>
                <a:schemeClr val="dk1"/>
              </a:solidFill>
              <a:latin typeface="Roboto Mono"/>
              <a:ea typeface="Roboto Mono"/>
            </a:endParaRPr>
          </a:p>
          <a:p>
            <a:pPr algn="just">
              <a:lnSpc>
                <a:spcPct val="150000"/>
              </a:lnSpc>
            </a:pPr>
            <a:r>
              <a:rPr lang="es-MX" sz="1200" dirty="0">
                <a:solidFill>
                  <a:schemeClr val="dk1"/>
                </a:solidFill>
                <a:latin typeface="Roboto Mono"/>
                <a:ea typeface="Roboto Mono"/>
              </a:rPr>
              <a:t>Google Cloud </a:t>
            </a:r>
            <a:r>
              <a:rPr lang="es-MX" sz="1200" dirty="0" err="1">
                <a:solidFill>
                  <a:schemeClr val="dk1"/>
                </a:solidFill>
                <a:latin typeface="Roboto Mono"/>
                <a:ea typeface="Roboto Mono"/>
              </a:rPr>
              <a:t>Platform</a:t>
            </a:r>
            <a:r>
              <a:rPr lang="es-MX" sz="1200" dirty="0">
                <a:solidFill>
                  <a:schemeClr val="dk1"/>
                </a:solidFill>
                <a:latin typeface="Roboto Mono"/>
                <a:ea typeface="Roboto Mono"/>
              </a:rPr>
              <a:t>, Soluciones</a:t>
            </a:r>
          </a:p>
          <a:p>
            <a:pPr marL="171450" indent="-171450" algn="just">
              <a:lnSpc>
                <a:spcPct val="150000"/>
              </a:lnSpc>
              <a:buFont typeface="Arial" panose="020B0604020202020204" pitchFamily="34" charset="0"/>
              <a:buChar char="•"/>
            </a:pPr>
            <a:r>
              <a:rPr lang="es-MX" sz="1200" dirty="0">
                <a:solidFill>
                  <a:schemeClr val="dk1"/>
                </a:solidFill>
                <a:latin typeface="Roboto Mono"/>
                <a:ea typeface="Roboto Mono"/>
              </a:rPr>
              <a:t>http://cloud.google.com/solutions</a:t>
            </a:r>
          </a:p>
        </p:txBody>
      </p:sp>
    </p:spTree>
    <p:extLst>
      <p:ext uri="{BB962C8B-B14F-4D97-AF65-F5344CB8AC3E}">
        <p14:creationId xmlns:p14="http://schemas.microsoft.com/office/powerpoint/2010/main" val="2891978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Creación de Cuenta en Google Cloud </a:t>
            </a:r>
            <a:r>
              <a:rPr lang="es-MX" dirty="0" err="1">
                <a:solidFill>
                  <a:srgbClr val="CEA6FF"/>
                </a:solidFill>
              </a:rPr>
              <a:t>Platform</a:t>
            </a:r>
            <a:endParaRPr lang="es-MX" dirty="0">
              <a:solidFill>
                <a:srgbClr val="CEA6FF"/>
              </a:solidFill>
            </a:endParaRP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43400EF-D679-49C0-BA98-342872854A46}"/>
              </a:ext>
            </a:extLst>
          </p:cNvPr>
          <p:cNvSpPr txBox="1"/>
          <p:nvPr/>
        </p:nvSpPr>
        <p:spPr>
          <a:xfrm>
            <a:off x="497387" y="1491806"/>
            <a:ext cx="7929681" cy="2830968"/>
          </a:xfrm>
          <a:prstGeom prst="rect">
            <a:avLst/>
          </a:prstGeom>
          <a:noFill/>
        </p:spPr>
        <p:txBody>
          <a:bodyPr wrap="square">
            <a:spAutoFit/>
          </a:bodyPr>
          <a:lstStyle/>
          <a:p>
            <a:pPr algn="just">
              <a:lnSpc>
                <a:spcPct val="150000"/>
              </a:lnSpc>
            </a:pPr>
            <a:r>
              <a:rPr lang="es-MX" sz="1200" dirty="0">
                <a:solidFill>
                  <a:schemeClr val="dk1"/>
                </a:solidFill>
                <a:latin typeface="Roboto Mono"/>
                <a:ea typeface="Roboto Mono"/>
              </a:rPr>
              <a:t>Para empezar tu viaje en la nube de Google necesitarás abrir una cuenta de Google Cloud.</a:t>
            </a:r>
          </a:p>
          <a:p>
            <a:pPr algn="just">
              <a:lnSpc>
                <a:spcPct val="150000"/>
              </a:lnSpc>
            </a:pPr>
            <a:endParaRPr lang="es-MX" sz="1200" dirty="0">
              <a:solidFill>
                <a:schemeClr val="dk1"/>
              </a:solidFill>
              <a:latin typeface="Roboto Mono"/>
              <a:ea typeface="Roboto Mono"/>
            </a:endParaRPr>
          </a:p>
          <a:p>
            <a:pPr algn="just">
              <a:lnSpc>
                <a:spcPct val="150000"/>
              </a:lnSpc>
            </a:pPr>
            <a:r>
              <a:rPr lang="es-MX" sz="1200" dirty="0">
                <a:solidFill>
                  <a:schemeClr val="dk1"/>
                </a:solidFill>
                <a:latin typeface="Roboto Mono"/>
                <a:ea typeface="Roboto Mono"/>
              </a:rPr>
              <a:t>Afortunadamente Google Cloud cuenta con dos herramientas para que puedas experimentar con confianza. La primera es una asignación automática de 300 dólares al momento de abrir tu cuenta. La segunda es el programa de uso gratis bajo ciertos límites de consumo de algunos servicios durante 12 meses, puedes ver el detalle en el siguiente link:</a:t>
            </a:r>
          </a:p>
          <a:p>
            <a:pPr algn="just">
              <a:lnSpc>
                <a:spcPct val="150000"/>
              </a:lnSpc>
            </a:pPr>
            <a:endParaRPr lang="es-MX" sz="1200" dirty="0">
              <a:solidFill>
                <a:schemeClr val="dk1"/>
              </a:solidFill>
              <a:latin typeface="Roboto Mono"/>
              <a:ea typeface="Roboto Mono"/>
            </a:endParaRPr>
          </a:p>
          <a:p>
            <a:pPr marL="171450" indent="-171450" algn="just">
              <a:lnSpc>
                <a:spcPct val="150000"/>
              </a:lnSpc>
              <a:buFont typeface="Arial" panose="020B0604020202020204" pitchFamily="34" charset="0"/>
              <a:buChar char="•"/>
            </a:pPr>
            <a:r>
              <a:rPr lang="es-MX" sz="1200" dirty="0">
                <a:solidFill>
                  <a:schemeClr val="dk1"/>
                </a:solidFill>
                <a:latin typeface="Roboto Mono"/>
                <a:ea typeface="Roboto Mono"/>
              </a:rPr>
              <a:t>https://cloud.google.com/free</a:t>
            </a:r>
          </a:p>
        </p:txBody>
      </p:sp>
    </p:spTree>
    <p:extLst>
      <p:ext uri="{BB962C8B-B14F-4D97-AF65-F5344CB8AC3E}">
        <p14:creationId xmlns:p14="http://schemas.microsoft.com/office/powerpoint/2010/main" val="3641839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Creación de Cuenta en Google Cloud </a:t>
            </a:r>
            <a:r>
              <a:rPr lang="es-MX" dirty="0" err="1">
                <a:solidFill>
                  <a:srgbClr val="CEA6FF"/>
                </a:solidFill>
              </a:rPr>
              <a:t>Platform</a:t>
            </a:r>
            <a:endParaRPr lang="es-MX" dirty="0">
              <a:solidFill>
                <a:srgbClr val="CEA6FF"/>
              </a:solidFill>
            </a:endParaRP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43400EF-D679-49C0-BA98-342872854A46}"/>
              </a:ext>
            </a:extLst>
          </p:cNvPr>
          <p:cNvSpPr txBox="1"/>
          <p:nvPr/>
        </p:nvSpPr>
        <p:spPr>
          <a:xfrm>
            <a:off x="386546" y="1462930"/>
            <a:ext cx="8016309" cy="2553969"/>
          </a:xfrm>
          <a:prstGeom prst="rect">
            <a:avLst/>
          </a:prstGeom>
          <a:noFill/>
        </p:spPr>
        <p:txBody>
          <a:bodyPr wrap="square">
            <a:spAutoFit/>
          </a:bodyPr>
          <a:lstStyle/>
          <a:p>
            <a:pPr algn="just">
              <a:lnSpc>
                <a:spcPct val="150000"/>
              </a:lnSpc>
            </a:pPr>
            <a:r>
              <a:rPr lang="es-MX" sz="1200" dirty="0">
                <a:solidFill>
                  <a:schemeClr val="dk1"/>
                </a:solidFill>
                <a:latin typeface="Roboto Mono"/>
                <a:ea typeface="Roboto Mono"/>
              </a:rPr>
              <a:t>Para crear nuestra cuenta hay que dirigirnos a la consola de Google Cloud </a:t>
            </a:r>
            <a:r>
              <a:rPr lang="es-MX" sz="1200" dirty="0" err="1">
                <a:solidFill>
                  <a:schemeClr val="dk1"/>
                </a:solidFill>
                <a:latin typeface="Roboto Mono"/>
                <a:ea typeface="Roboto Mono"/>
              </a:rPr>
              <a:t>Platform</a:t>
            </a:r>
            <a:r>
              <a:rPr lang="es-MX" sz="1200" dirty="0">
                <a:solidFill>
                  <a:schemeClr val="dk1"/>
                </a:solidFill>
                <a:latin typeface="Roboto Mono"/>
                <a:ea typeface="Roboto Mono"/>
              </a:rPr>
              <a:t> y seleccionar el vínculo para crear una nueva cuenta y seguir las instrucciones en pantalla propuesta.</a:t>
            </a:r>
          </a:p>
          <a:p>
            <a:pPr algn="just">
              <a:lnSpc>
                <a:spcPct val="150000"/>
              </a:lnSpc>
            </a:pPr>
            <a:endParaRPr lang="es-MX" sz="1200" dirty="0">
              <a:solidFill>
                <a:schemeClr val="dk1"/>
              </a:solidFill>
              <a:latin typeface="Roboto Mono"/>
              <a:ea typeface="Roboto Mono"/>
            </a:endParaRPr>
          </a:p>
          <a:p>
            <a:pPr algn="just">
              <a:lnSpc>
                <a:spcPct val="150000"/>
              </a:lnSpc>
            </a:pPr>
            <a:r>
              <a:rPr lang="es-MX" sz="1200" dirty="0">
                <a:solidFill>
                  <a:schemeClr val="dk1"/>
                </a:solidFill>
                <a:latin typeface="Roboto Mono"/>
                <a:ea typeface="Roboto Mono"/>
              </a:rPr>
              <a:t>Como parte del proceso de creación vas a tener que introducir los detalles de una tarjeta de crédito u otro medio de pago soportado. No te preocupes, no se realizará ningún cobro, pues automáticamente recibirás 300 dólares para probar la plataforma, pero una vez que esos créditos se acaben vas a incurrir en cualquier gasto en la plataforma.</a:t>
            </a:r>
          </a:p>
        </p:txBody>
      </p:sp>
    </p:spTree>
    <p:extLst>
      <p:ext uri="{BB962C8B-B14F-4D97-AF65-F5344CB8AC3E}">
        <p14:creationId xmlns:p14="http://schemas.microsoft.com/office/powerpoint/2010/main" val="1327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Creación de Cuenta en Google Cloud </a:t>
            </a:r>
            <a:r>
              <a:rPr lang="es-MX" dirty="0" err="1">
                <a:solidFill>
                  <a:srgbClr val="CEA6FF"/>
                </a:solidFill>
              </a:rPr>
              <a:t>Platform</a:t>
            </a:r>
            <a:endParaRPr lang="es-MX" dirty="0">
              <a:solidFill>
                <a:srgbClr val="CEA6FF"/>
              </a:solidFill>
            </a:endParaRP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43400EF-D679-49C0-BA98-342872854A46}"/>
              </a:ext>
            </a:extLst>
          </p:cNvPr>
          <p:cNvSpPr txBox="1"/>
          <p:nvPr/>
        </p:nvSpPr>
        <p:spPr>
          <a:xfrm>
            <a:off x="386546" y="1462930"/>
            <a:ext cx="8151062" cy="337978"/>
          </a:xfrm>
          <a:prstGeom prst="rect">
            <a:avLst/>
          </a:prstGeom>
          <a:noFill/>
        </p:spPr>
        <p:txBody>
          <a:bodyPr wrap="square">
            <a:spAutoFit/>
          </a:bodyPr>
          <a:lstStyle/>
          <a:p>
            <a:pPr algn="just">
              <a:lnSpc>
                <a:spcPct val="150000"/>
              </a:lnSpc>
            </a:pPr>
            <a:r>
              <a:rPr lang="es-MX" sz="1200" dirty="0">
                <a:solidFill>
                  <a:schemeClr val="dk1"/>
                </a:solidFill>
                <a:latin typeface="Roboto Mono"/>
                <a:ea typeface="Roboto Mono"/>
              </a:rPr>
              <a:t>https://console.cloud.google.com/</a:t>
            </a:r>
          </a:p>
        </p:txBody>
      </p:sp>
      <p:pic>
        <p:nvPicPr>
          <p:cNvPr id="6" name="Imagen 5">
            <a:extLst>
              <a:ext uri="{FF2B5EF4-FFF2-40B4-BE49-F238E27FC236}">
                <a16:creationId xmlns:a16="http://schemas.microsoft.com/office/drawing/2014/main" id="{CB3D10BB-7E8B-42E3-9EA1-E50B415F3017}"/>
              </a:ext>
            </a:extLst>
          </p:cNvPr>
          <p:cNvPicPr>
            <a:picLocks noChangeAspect="1"/>
          </p:cNvPicPr>
          <p:nvPr/>
        </p:nvPicPr>
        <p:blipFill>
          <a:blip r:embed="rId3"/>
          <a:stretch>
            <a:fillRect/>
          </a:stretch>
        </p:blipFill>
        <p:spPr>
          <a:xfrm>
            <a:off x="3349592" y="1887661"/>
            <a:ext cx="2663959" cy="2909863"/>
          </a:xfrm>
          <a:prstGeom prst="rect">
            <a:avLst/>
          </a:prstGeom>
          <a:ln>
            <a:solidFill>
              <a:srgbClr val="FFC000"/>
            </a:solidFill>
          </a:ln>
        </p:spPr>
      </p:pic>
    </p:spTree>
    <p:extLst>
      <p:ext uri="{BB962C8B-B14F-4D97-AF65-F5344CB8AC3E}">
        <p14:creationId xmlns:p14="http://schemas.microsoft.com/office/powerpoint/2010/main" val="389769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5"/>
          <p:cNvPicPr preferRelativeResize="0"/>
          <p:nvPr/>
        </p:nvPicPr>
        <p:blipFill rotWithShape="1">
          <a:blip r:embed="rId3">
            <a:alphaModFix/>
          </a:blip>
          <a:srcRect l="10868" t="4096" r="6040" b="1935"/>
          <a:stretch/>
        </p:blipFill>
        <p:spPr>
          <a:xfrm>
            <a:off x="161500" y="149075"/>
            <a:ext cx="4273825" cy="4832925"/>
          </a:xfrm>
          <a:prstGeom prst="rect">
            <a:avLst/>
          </a:prstGeom>
          <a:noFill/>
          <a:ln>
            <a:noFill/>
          </a:ln>
        </p:spPr>
      </p:pic>
      <p:sp>
        <p:nvSpPr>
          <p:cNvPr id="217" name="Google Shape;217;p35"/>
          <p:cNvSpPr txBox="1">
            <a:spLocks noGrp="1"/>
          </p:cNvSpPr>
          <p:nvPr>
            <p:ph type="title"/>
          </p:nvPr>
        </p:nvSpPr>
        <p:spPr>
          <a:xfrm>
            <a:off x="5013475" y="2565792"/>
            <a:ext cx="3423600" cy="629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600"/>
              <a:buNone/>
            </a:pPr>
            <a:r>
              <a:rPr lang="en" dirty="0">
                <a:latin typeface="Montserrat Light"/>
                <a:ea typeface="Montserrat Light"/>
                <a:cs typeface="Montserrat Light"/>
                <a:sym typeface="Montserrat Light"/>
              </a:rPr>
              <a:t>CONCEPTOS BASICOS</a:t>
            </a:r>
            <a:endParaRPr dirty="0">
              <a:latin typeface="Montserrat Light"/>
              <a:ea typeface="Montserrat Light"/>
              <a:cs typeface="Montserrat Light"/>
              <a:sym typeface="Montserrat Light"/>
            </a:endParaRPr>
          </a:p>
        </p:txBody>
      </p:sp>
      <p:sp>
        <p:nvSpPr>
          <p:cNvPr id="218" name="Google Shape;218;p35"/>
          <p:cNvSpPr txBox="1">
            <a:spLocks noGrp="1"/>
          </p:cNvSpPr>
          <p:nvPr>
            <p:ph type="title" idx="2"/>
          </p:nvPr>
        </p:nvSpPr>
        <p:spPr>
          <a:xfrm>
            <a:off x="5379775" y="1501275"/>
            <a:ext cx="3057300" cy="1382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7000"/>
              <a:buNone/>
            </a:pPr>
            <a:r>
              <a:rPr lang="en"/>
              <a:t>01</a:t>
            </a:r>
            <a:endParaRPr/>
          </a:p>
        </p:txBody>
      </p:sp>
      <p:sp>
        <p:nvSpPr>
          <p:cNvPr id="220" name="Google Shape;220;p35"/>
          <p:cNvSpPr/>
          <p:nvPr/>
        </p:nvSpPr>
        <p:spPr>
          <a:xfrm>
            <a:off x="0" y="0"/>
            <a:ext cx="4572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Creación de Cuenta en Google Cloud </a:t>
            </a:r>
            <a:r>
              <a:rPr lang="es-MX" dirty="0" err="1">
                <a:solidFill>
                  <a:srgbClr val="CEA6FF"/>
                </a:solidFill>
              </a:rPr>
              <a:t>Platform</a:t>
            </a:r>
            <a:endParaRPr lang="es-MX" dirty="0">
              <a:solidFill>
                <a:srgbClr val="CEA6FF"/>
              </a:solidFill>
            </a:endParaRP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43400EF-D679-49C0-BA98-342872854A46}"/>
              </a:ext>
            </a:extLst>
          </p:cNvPr>
          <p:cNvSpPr txBox="1"/>
          <p:nvPr/>
        </p:nvSpPr>
        <p:spPr>
          <a:xfrm>
            <a:off x="386546" y="1462930"/>
            <a:ext cx="8151062" cy="337978"/>
          </a:xfrm>
          <a:prstGeom prst="rect">
            <a:avLst/>
          </a:prstGeom>
          <a:noFill/>
        </p:spPr>
        <p:txBody>
          <a:bodyPr wrap="square">
            <a:spAutoFit/>
          </a:bodyPr>
          <a:lstStyle/>
          <a:p>
            <a:pPr algn="just">
              <a:lnSpc>
                <a:spcPct val="150000"/>
              </a:lnSpc>
            </a:pPr>
            <a:r>
              <a:rPr lang="es-MX" sz="1200" dirty="0">
                <a:solidFill>
                  <a:schemeClr val="dk1"/>
                </a:solidFill>
                <a:latin typeface="Roboto Mono"/>
                <a:ea typeface="Roboto Mono"/>
              </a:rPr>
              <a:t>En GCP trabajamos dentro de una estructura conocida como: </a:t>
            </a:r>
            <a:r>
              <a:rPr lang="es-MX" sz="1200" b="1" dirty="0">
                <a:solidFill>
                  <a:schemeClr val="dk1"/>
                </a:solidFill>
                <a:latin typeface="Roboto Mono"/>
                <a:ea typeface="Roboto Mono"/>
              </a:rPr>
              <a:t>Proyectos </a:t>
            </a:r>
          </a:p>
        </p:txBody>
      </p:sp>
      <p:pic>
        <p:nvPicPr>
          <p:cNvPr id="3" name="Imagen 2">
            <a:extLst>
              <a:ext uri="{FF2B5EF4-FFF2-40B4-BE49-F238E27FC236}">
                <a16:creationId xmlns:a16="http://schemas.microsoft.com/office/drawing/2014/main" id="{7BC89970-17AC-465F-8534-3F743DAF8B2F}"/>
              </a:ext>
            </a:extLst>
          </p:cNvPr>
          <p:cNvPicPr>
            <a:picLocks noChangeAspect="1"/>
          </p:cNvPicPr>
          <p:nvPr/>
        </p:nvPicPr>
        <p:blipFill>
          <a:blip r:embed="rId3"/>
          <a:stretch>
            <a:fillRect/>
          </a:stretch>
        </p:blipFill>
        <p:spPr>
          <a:xfrm>
            <a:off x="2917777" y="1917159"/>
            <a:ext cx="3308443" cy="2993577"/>
          </a:xfrm>
          <a:prstGeom prst="rect">
            <a:avLst/>
          </a:prstGeom>
          <a:ln>
            <a:solidFill>
              <a:srgbClr val="FFC000"/>
            </a:solidFill>
          </a:ln>
        </p:spPr>
      </p:pic>
    </p:spTree>
    <p:extLst>
      <p:ext uri="{BB962C8B-B14F-4D97-AF65-F5344CB8AC3E}">
        <p14:creationId xmlns:p14="http://schemas.microsoft.com/office/powerpoint/2010/main" val="3994251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Proyectos en GCP</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B1D1AF9E-3709-44A0-94A0-04EE1906DAE1}"/>
              </a:ext>
            </a:extLst>
          </p:cNvPr>
          <p:cNvPicPr>
            <a:picLocks noChangeAspect="1"/>
          </p:cNvPicPr>
          <p:nvPr/>
        </p:nvPicPr>
        <p:blipFill>
          <a:blip r:embed="rId3"/>
          <a:stretch>
            <a:fillRect/>
          </a:stretch>
        </p:blipFill>
        <p:spPr>
          <a:xfrm>
            <a:off x="397142" y="1060152"/>
            <a:ext cx="5962650" cy="2505075"/>
          </a:xfrm>
          <a:prstGeom prst="rect">
            <a:avLst/>
          </a:prstGeom>
        </p:spPr>
      </p:pic>
    </p:spTree>
    <p:extLst>
      <p:ext uri="{BB962C8B-B14F-4D97-AF65-F5344CB8AC3E}">
        <p14:creationId xmlns:p14="http://schemas.microsoft.com/office/powerpoint/2010/main" val="1912835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Proyectos en GCP</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53247BC7-FE96-4F6E-BE42-F8B53E9016B6}"/>
              </a:ext>
            </a:extLst>
          </p:cNvPr>
          <p:cNvPicPr>
            <a:picLocks noChangeAspect="1"/>
          </p:cNvPicPr>
          <p:nvPr/>
        </p:nvPicPr>
        <p:blipFill>
          <a:blip r:embed="rId3"/>
          <a:stretch>
            <a:fillRect/>
          </a:stretch>
        </p:blipFill>
        <p:spPr>
          <a:xfrm>
            <a:off x="393683" y="991292"/>
            <a:ext cx="6219825" cy="3895725"/>
          </a:xfrm>
          <a:prstGeom prst="rect">
            <a:avLst/>
          </a:prstGeom>
        </p:spPr>
      </p:pic>
    </p:spTree>
    <p:extLst>
      <p:ext uri="{BB962C8B-B14F-4D97-AF65-F5344CB8AC3E}">
        <p14:creationId xmlns:p14="http://schemas.microsoft.com/office/powerpoint/2010/main" val="2741460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IAM</a:t>
            </a:r>
            <a:br>
              <a:rPr lang="es-MX" dirty="0">
                <a:solidFill>
                  <a:srgbClr val="CEA6FF"/>
                </a:solidFill>
              </a:rPr>
            </a:br>
            <a:r>
              <a:rPr lang="es-MX" dirty="0">
                <a:solidFill>
                  <a:srgbClr val="CEA6FF"/>
                </a:solidFill>
              </a:rPr>
              <a:t>(Administración de Identidades y Accesos)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7B58686D-D6B1-4E35-B1BB-269D8C85AE73}"/>
              </a:ext>
            </a:extLst>
          </p:cNvPr>
          <p:cNvSpPr txBox="1"/>
          <p:nvPr/>
        </p:nvSpPr>
        <p:spPr>
          <a:xfrm>
            <a:off x="543826" y="1814165"/>
            <a:ext cx="7639510" cy="1999971"/>
          </a:xfrm>
          <a:prstGeom prst="rect">
            <a:avLst/>
          </a:prstGeom>
          <a:noFill/>
        </p:spPr>
        <p:txBody>
          <a:bodyPr wrap="square">
            <a:spAutoFit/>
          </a:bodyPr>
          <a:lstStyle/>
          <a:p>
            <a:pPr algn="just">
              <a:lnSpc>
                <a:spcPct val="150000"/>
              </a:lnSpc>
            </a:pPr>
            <a:r>
              <a:rPr lang="es-MX" sz="1200" dirty="0">
                <a:solidFill>
                  <a:schemeClr val="dk1"/>
                </a:solidFill>
                <a:latin typeface="Roboto Mono"/>
                <a:ea typeface="Roboto Mono"/>
              </a:rPr>
              <a:t>Permite otorgar acceso a recursos específicos de Google Cloud. Adopta el principio de</a:t>
            </a:r>
          </a:p>
          <a:p>
            <a:pPr algn="just">
              <a:lnSpc>
                <a:spcPct val="150000"/>
              </a:lnSpc>
            </a:pPr>
            <a:r>
              <a:rPr lang="es-MX" sz="1200" dirty="0">
                <a:solidFill>
                  <a:schemeClr val="dk1"/>
                </a:solidFill>
                <a:latin typeface="Roboto Mono"/>
                <a:ea typeface="Roboto Mono"/>
              </a:rPr>
              <a:t>seguridad de mínimo privilegio (recomendación Google), en el que otorgas solo los permisos necesarios para acceder a recursos específicos. </a:t>
            </a:r>
          </a:p>
          <a:p>
            <a:pPr algn="just">
              <a:lnSpc>
                <a:spcPct val="150000"/>
              </a:lnSpc>
            </a:pPr>
            <a:endParaRPr lang="es-MX" sz="1200" dirty="0">
              <a:solidFill>
                <a:schemeClr val="dk1"/>
              </a:solidFill>
              <a:latin typeface="Roboto Mono"/>
              <a:ea typeface="Roboto Mono"/>
            </a:endParaRPr>
          </a:p>
          <a:p>
            <a:pPr algn="just">
              <a:lnSpc>
                <a:spcPct val="150000"/>
              </a:lnSpc>
            </a:pPr>
            <a:r>
              <a:rPr lang="es-MX" sz="1200" dirty="0">
                <a:solidFill>
                  <a:schemeClr val="dk1"/>
                </a:solidFill>
                <a:latin typeface="Roboto Mono"/>
                <a:ea typeface="Roboto Mono"/>
              </a:rPr>
              <a:t>Para administrar el control de acceso con la IAM, define quién (identidad) tiene qué acceso (función) a qué recurso.</a:t>
            </a:r>
          </a:p>
        </p:txBody>
      </p:sp>
      <p:pic>
        <p:nvPicPr>
          <p:cNvPr id="10" name="Imagen 9">
            <a:extLst>
              <a:ext uri="{FF2B5EF4-FFF2-40B4-BE49-F238E27FC236}">
                <a16:creationId xmlns:a16="http://schemas.microsoft.com/office/drawing/2014/main" id="{2F4740E2-133D-4526-B87D-B83631055054}"/>
              </a:ext>
            </a:extLst>
          </p:cNvPr>
          <p:cNvPicPr>
            <a:picLocks noChangeAspect="1"/>
          </p:cNvPicPr>
          <p:nvPr/>
        </p:nvPicPr>
        <p:blipFill>
          <a:blip r:embed="rId3"/>
          <a:stretch>
            <a:fillRect/>
          </a:stretch>
        </p:blipFill>
        <p:spPr>
          <a:xfrm>
            <a:off x="5286208" y="3749227"/>
            <a:ext cx="2897128" cy="1187018"/>
          </a:xfrm>
          <a:prstGeom prst="rect">
            <a:avLst/>
          </a:prstGeom>
        </p:spPr>
      </p:pic>
    </p:spTree>
    <p:extLst>
      <p:ext uri="{BB962C8B-B14F-4D97-AF65-F5344CB8AC3E}">
        <p14:creationId xmlns:p14="http://schemas.microsoft.com/office/powerpoint/2010/main" val="380122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IAM</a:t>
            </a:r>
            <a:br>
              <a:rPr lang="es-MX" dirty="0">
                <a:solidFill>
                  <a:srgbClr val="CEA6FF"/>
                </a:solidFill>
              </a:rPr>
            </a:br>
            <a:r>
              <a:rPr lang="es-MX" dirty="0">
                <a:solidFill>
                  <a:srgbClr val="CEA6FF"/>
                </a:solidFill>
              </a:rPr>
              <a:t>(Administración de Identidades y Accesos)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20947942-0974-4A77-8106-2163AFF15ABD}"/>
              </a:ext>
            </a:extLst>
          </p:cNvPr>
          <p:cNvPicPr>
            <a:picLocks noChangeAspect="1"/>
          </p:cNvPicPr>
          <p:nvPr/>
        </p:nvPicPr>
        <p:blipFill>
          <a:blip r:embed="rId3"/>
          <a:stretch>
            <a:fillRect/>
          </a:stretch>
        </p:blipFill>
        <p:spPr>
          <a:xfrm>
            <a:off x="557531" y="1784914"/>
            <a:ext cx="7222673" cy="3358586"/>
          </a:xfrm>
          <a:prstGeom prst="rect">
            <a:avLst/>
          </a:prstGeom>
        </p:spPr>
      </p:pic>
    </p:spTree>
    <p:extLst>
      <p:ext uri="{BB962C8B-B14F-4D97-AF65-F5344CB8AC3E}">
        <p14:creationId xmlns:p14="http://schemas.microsoft.com/office/powerpoint/2010/main" val="526846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Roles Primitivos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B7088F68-4009-47E4-BE19-DF9179E31BA2}"/>
              </a:ext>
            </a:extLst>
          </p:cNvPr>
          <p:cNvPicPr>
            <a:picLocks noChangeAspect="1"/>
          </p:cNvPicPr>
          <p:nvPr/>
        </p:nvPicPr>
        <p:blipFill>
          <a:blip r:embed="rId3"/>
          <a:stretch>
            <a:fillRect/>
          </a:stretch>
        </p:blipFill>
        <p:spPr>
          <a:xfrm>
            <a:off x="1844391" y="1221425"/>
            <a:ext cx="5705475" cy="2724150"/>
          </a:xfrm>
          <a:prstGeom prst="rect">
            <a:avLst/>
          </a:prstGeom>
        </p:spPr>
      </p:pic>
    </p:spTree>
    <p:extLst>
      <p:ext uri="{BB962C8B-B14F-4D97-AF65-F5344CB8AC3E}">
        <p14:creationId xmlns:p14="http://schemas.microsoft.com/office/powerpoint/2010/main" val="800660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Roles Predefinidos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Imagen 5">
            <a:extLst>
              <a:ext uri="{FF2B5EF4-FFF2-40B4-BE49-F238E27FC236}">
                <a16:creationId xmlns:a16="http://schemas.microsoft.com/office/drawing/2014/main" id="{9FC97E20-FAC6-4D05-9C83-EE5A3A851079}"/>
              </a:ext>
            </a:extLst>
          </p:cNvPr>
          <p:cNvPicPr>
            <a:picLocks noChangeAspect="1"/>
          </p:cNvPicPr>
          <p:nvPr/>
        </p:nvPicPr>
        <p:blipFill>
          <a:blip r:embed="rId3"/>
          <a:stretch>
            <a:fillRect/>
          </a:stretch>
        </p:blipFill>
        <p:spPr>
          <a:xfrm>
            <a:off x="270874" y="1094224"/>
            <a:ext cx="8285986" cy="3689531"/>
          </a:xfrm>
          <a:prstGeom prst="rect">
            <a:avLst/>
          </a:prstGeom>
        </p:spPr>
      </p:pic>
    </p:spTree>
    <p:extLst>
      <p:ext uri="{BB962C8B-B14F-4D97-AF65-F5344CB8AC3E}">
        <p14:creationId xmlns:p14="http://schemas.microsoft.com/office/powerpoint/2010/main" val="2358333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Roles Predefinidos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AF8B6F23-E558-4EF9-B4CB-62AF4398C859}"/>
              </a:ext>
            </a:extLst>
          </p:cNvPr>
          <p:cNvPicPr>
            <a:picLocks noChangeAspect="1"/>
          </p:cNvPicPr>
          <p:nvPr/>
        </p:nvPicPr>
        <p:blipFill>
          <a:blip r:embed="rId3"/>
          <a:stretch>
            <a:fillRect/>
          </a:stretch>
        </p:blipFill>
        <p:spPr>
          <a:xfrm>
            <a:off x="264895" y="991292"/>
            <a:ext cx="8267700" cy="3762375"/>
          </a:xfrm>
          <a:prstGeom prst="rect">
            <a:avLst/>
          </a:prstGeom>
        </p:spPr>
      </p:pic>
    </p:spTree>
    <p:extLst>
      <p:ext uri="{BB962C8B-B14F-4D97-AF65-F5344CB8AC3E}">
        <p14:creationId xmlns:p14="http://schemas.microsoft.com/office/powerpoint/2010/main" val="853757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960663" y="462692"/>
            <a:ext cx="7222673"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Roles Predefinidos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AF8B6F23-E558-4EF9-B4CB-62AF4398C859}"/>
              </a:ext>
            </a:extLst>
          </p:cNvPr>
          <p:cNvPicPr>
            <a:picLocks noChangeAspect="1"/>
          </p:cNvPicPr>
          <p:nvPr/>
        </p:nvPicPr>
        <p:blipFill>
          <a:blip r:embed="rId3"/>
          <a:stretch>
            <a:fillRect/>
          </a:stretch>
        </p:blipFill>
        <p:spPr>
          <a:xfrm>
            <a:off x="264895" y="991292"/>
            <a:ext cx="8267700" cy="3762375"/>
          </a:xfrm>
          <a:prstGeom prst="rect">
            <a:avLst/>
          </a:prstGeom>
        </p:spPr>
      </p:pic>
    </p:spTree>
    <p:extLst>
      <p:ext uri="{BB962C8B-B14F-4D97-AF65-F5344CB8AC3E}">
        <p14:creationId xmlns:p14="http://schemas.microsoft.com/office/powerpoint/2010/main" val="1965250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6" name="Picture 2" descr="Home | Twin Falls, ID Hands On">
            <a:extLst>
              <a:ext uri="{FF2B5EF4-FFF2-40B4-BE49-F238E27FC236}">
                <a16:creationId xmlns:a16="http://schemas.microsoft.com/office/drawing/2014/main" id="{86D84770-ED44-47F6-97C2-F8167AB4B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423" y="522904"/>
            <a:ext cx="7527154" cy="422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515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704511" y="424192"/>
            <a:ext cx="5768100" cy="5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300"/>
              <a:buNone/>
            </a:pPr>
            <a:r>
              <a:rPr lang="es-US" dirty="0">
                <a:solidFill>
                  <a:srgbClr val="CEA6FF"/>
                </a:solidFill>
              </a:rPr>
              <a:t>Arquitectura Cliente - Servidor</a:t>
            </a:r>
          </a:p>
        </p:txBody>
      </p:sp>
      <p:sp>
        <p:nvSpPr>
          <p:cNvPr id="226" name="Google Shape;226;p36"/>
          <p:cNvSpPr txBox="1">
            <a:spLocks noGrp="1"/>
          </p:cNvSpPr>
          <p:nvPr>
            <p:ph type="body" idx="1"/>
          </p:nvPr>
        </p:nvSpPr>
        <p:spPr>
          <a:xfrm>
            <a:off x="713225" y="3587867"/>
            <a:ext cx="7587000" cy="3867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900"/>
              <a:buNone/>
            </a:pPr>
            <a:r>
              <a:rPr lang="es-MX" sz="1600" dirty="0">
                <a:latin typeface="Roboto Mono"/>
                <a:ea typeface="Roboto Mono"/>
                <a:cs typeface="Roboto Mono"/>
                <a:sym typeface="Roboto Mono"/>
              </a:rPr>
              <a:t>Puntos clave de la arquitectura:</a:t>
            </a:r>
          </a:p>
          <a:p>
            <a:pPr marL="285750" lvl="0" indent="-285750" algn="just" rtl="0">
              <a:lnSpc>
                <a:spcPct val="150000"/>
              </a:lnSpc>
              <a:spcBef>
                <a:spcPts val="0"/>
              </a:spcBef>
              <a:spcAft>
                <a:spcPts val="0"/>
              </a:spcAft>
              <a:buSzPts val="1900"/>
              <a:buFont typeface="Arial" panose="020B0604020202020204" pitchFamily="34" charset="0"/>
              <a:buChar char="•"/>
            </a:pPr>
            <a:r>
              <a:rPr lang="es-MX" sz="1600" dirty="0">
                <a:latin typeface="Roboto Mono"/>
                <a:ea typeface="Roboto Mono"/>
                <a:cs typeface="Roboto Mono"/>
                <a:sym typeface="Roboto Mono"/>
              </a:rPr>
              <a:t>Cliente.</a:t>
            </a:r>
          </a:p>
          <a:p>
            <a:pPr marL="285750" lvl="0" indent="-285750" algn="just" rtl="0">
              <a:lnSpc>
                <a:spcPct val="150000"/>
              </a:lnSpc>
              <a:spcBef>
                <a:spcPts val="0"/>
              </a:spcBef>
              <a:spcAft>
                <a:spcPts val="0"/>
              </a:spcAft>
              <a:buSzPts val="1900"/>
              <a:buFont typeface="Arial" panose="020B0604020202020204" pitchFamily="34" charset="0"/>
              <a:buChar char="•"/>
            </a:pPr>
            <a:r>
              <a:rPr lang="es-MX" sz="1600" dirty="0">
                <a:latin typeface="Roboto Mono"/>
                <a:ea typeface="Roboto Mono"/>
                <a:cs typeface="Roboto Mono"/>
                <a:sym typeface="Roboto Mono"/>
              </a:rPr>
              <a:t>Servidor.</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6 Imagen" descr="https://upload.wikimedia.org/wikipedia/commons/1/1c/Cliente-Servidor.png">
            <a:extLst>
              <a:ext uri="{FF2B5EF4-FFF2-40B4-BE49-F238E27FC236}">
                <a16:creationId xmlns:a16="http://schemas.microsoft.com/office/drawing/2014/main" id="{96A05EF3-9EFD-486F-BA2F-E9C0E792D7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04511" y="1140883"/>
            <a:ext cx="5299969" cy="2258893"/>
          </a:xfrm>
          <a:prstGeom prst="rect">
            <a:avLst/>
          </a:prstGeom>
          <a:noFill/>
          <a:ln>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8" y="530724"/>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¿Qué es el Cloud Computing?</a:t>
            </a:r>
          </a:p>
        </p:txBody>
      </p:sp>
      <p:sp>
        <p:nvSpPr>
          <p:cNvPr id="226" name="Google Shape;226;p36"/>
          <p:cNvSpPr txBox="1">
            <a:spLocks noGrp="1"/>
          </p:cNvSpPr>
          <p:nvPr>
            <p:ph type="body" idx="1"/>
          </p:nvPr>
        </p:nvSpPr>
        <p:spPr>
          <a:xfrm>
            <a:off x="778500" y="3485706"/>
            <a:ext cx="7587000" cy="3867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900"/>
              <a:buNone/>
            </a:pPr>
            <a:r>
              <a:rPr lang="es-MX" sz="1600" dirty="0">
                <a:latin typeface="Roboto Mono"/>
                <a:ea typeface="Roboto Mono"/>
                <a:cs typeface="Roboto Mono"/>
                <a:sym typeface="Roboto Mono"/>
              </a:rPr>
              <a:t>“El Cloud Computing o Cómputo en la nube, es una nueva tecnología que nos permite acceder mediante un sistema remoto, al software, al procesamiento de datos y al almacenamiento de archivos.”</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 name="7 Imagen">
            <a:extLst>
              <a:ext uri="{FF2B5EF4-FFF2-40B4-BE49-F238E27FC236}">
                <a16:creationId xmlns:a16="http://schemas.microsoft.com/office/drawing/2014/main" id="{E3256122-84C1-4D26-A4A8-E5A18B0B33C4}"/>
              </a:ext>
            </a:extLst>
          </p:cNvPr>
          <p:cNvPicPr/>
          <p:nvPr/>
        </p:nvPicPr>
        <p:blipFill>
          <a:blip r:embed="rId3"/>
          <a:stretch>
            <a:fillRect/>
          </a:stretch>
        </p:blipFill>
        <p:spPr>
          <a:xfrm>
            <a:off x="1550670" y="1232505"/>
            <a:ext cx="5442616" cy="2182180"/>
          </a:xfrm>
          <a:prstGeom prst="rect">
            <a:avLst/>
          </a:prstGeom>
          <a:ln>
            <a:solidFill>
              <a:schemeClr val="tx1"/>
            </a:solidFill>
          </a:ln>
        </p:spPr>
      </p:pic>
    </p:spTree>
    <p:extLst>
      <p:ext uri="{BB962C8B-B14F-4D97-AF65-F5344CB8AC3E}">
        <p14:creationId xmlns:p14="http://schemas.microsoft.com/office/powerpoint/2010/main" val="200908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8" y="530724"/>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n-US" dirty="0">
                <a:solidFill>
                  <a:srgbClr val="CEA6FF"/>
                </a:solidFill>
              </a:rPr>
              <a:t>Cloud Computing y Big Data</a:t>
            </a:r>
          </a:p>
        </p:txBody>
      </p:sp>
      <p:sp>
        <p:nvSpPr>
          <p:cNvPr id="226" name="Google Shape;226;p36"/>
          <p:cNvSpPr txBox="1">
            <a:spLocks noGrp="1"/>
          </p:cNvSpPr>
          <p:nvPr>
            <p:ph type="body" idx="1"/>
          </p:nvPr>
        </p:nvSpPr>
        <p:spPr>
          <a:xfrm>
            <a:off x="540622" y="1059324"/>
            <a:ext cx="7587000" cy="3867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900"/>
              <a:buNone/>
            </a:pPr>
            <a:r>
              <a:rPr lang="es-MX" sz="1600" dirty="0">
                <a:latin typeface="Roboto Mono"/>
                <a:ea typeface="Roboto Mono"/>
                <a:cs typeface="Roboto Mono"/>
                <a:sym typeface="Roboto Mono"/>
              </a:rPr>
              <a:t>“A diferencia de esquemas de servidores tradicionales, el Cloud Computing permite el tratamiento de los grandes volúmenes de información del Big Data gracias a una de sus características clave: la escalabilidad.”</a:t>
            </a:r>
          </a:p>
          <a:p>
            <a:pPr marL="0" lvl="0" indent="0" algn="just" rtl="0">
              <a:lnSpc>
                <a:spcPct val="150000"/>
              </a:lnSpc>
              <a:spcBef>
                <a:spcPts val="0"/>
              </a:spcBef>
              <a:spcAft>
                <a:spcPts val="0"/>
              </a:spcAft>
              <a:buSzPts val="1900"/>
              <a:buNone/>
            </a:pPr>
            <a:endParaRPr lang="es-MX" sz="1600" dirty="0">
              <a:latin typeface="Roboto Mono"/>
              <a:ea typeface="Roboto Mono"/>
              <a:cs typeface="Roboto Mono"/>
              <a:sym typeface="Roboto Mono"/>
            </a:endParaRPr>
          </a:p>
          <a:p>
            <a:pPr marL="0" lvl="0" indent="0" algn="just" rtl="0">
              <a:lnSpc>
                <a:spcPct val="150000"/>
              </a:lnSpc>
              <a:spcBef>
                <a:spcPts val="0"/>
              </a:spcBef>
              <a:spcAft>
                <a:spcPts val="0"/>
              </a:spcAft>
              <a:buSzPts val="1900"/>
              <a:buNone/>
            </a:pPr>
            <a:r>
              <a:rPr lang="es-MX" sz="1600" dirty="0">
                <a:latin typeface="Roboto Mono"/>
                <a:ea typeface="Roboto Mono"/>
                <a:cs typeface="Roboto Mono"/>
                <a:sym typeface="Roboto Mono"/>
              </a:rPr>
              <a:t>Ventajas:</a:t>
            </a:r>
          </a:p>
          <a:p>
            <a:pPr marL="914400" indent="-647700" algn="just">
              <a:lnSpc>
                <a:spcPct val="150000"/>
              </a:lnSpc>
              <a:buClr>
                <a:schemeClr val="tx1"/>
              </a:buClr>
              <a:buSzPct val="64000"/>
              <a:buFont typeface="Roboto"/>
              <a:buChar char="●"/>
            </a:pPr>
            <a:r>
              <a:rPr lang="es-MX" sz="1600" dirty="0">
                <a:latin typeface="Roboto Mono"/>
                <a:ea typeface="Roboto Mono"/>
                <a:sym typeface="Roboto"/>
              </a:rPr>
              <a:t>Abaratamiento de costes.</a:t>
            </a:r>
          </a:p>
          <a:p>
            <a:pPr marL="914400" indent="-647700" algn="just">
              <a:lnSpc>
                <a:spcPct val="150000"/>
              </a:lnSpc>
              <a:buClr>
                <a:schemeClr val="tx1"/>
              </a:buClr>
              <a:buSzPct val="64000"/>
              <a:buFont typeface="Roboto"/>
              <a:buChar char="●"/>
            </a:pPr>
            <a:r>
              <a:rPr lang="es-MX" sz="1600" dirty="0">
                <a:latin typeface="Roboto Mono"/>
                <a:ea typeface="Roboto Mono"/>
                <a:sym typeface="Roboto"/>
              </a:rPr>
              <a:t>Inmediatez.</a:t>
            </a:r>
          </a:p>
          <a:p>
            <a:pPr marL="914400" indent="-647700" algn="just">
              <a:lnSpc>
                <a:spcPct val="150000"/>
              </a:lnSpc>
              <a:buClr>
                <a:schemeClr val="tx1"/>
              </a:buClr>
              <a:buSzPct val="64000"/>
              <a:buFont typeface="Roboto"/>
              <a:buChar char="●"/>
            </a:pPr>
            <a:r>
              <a:rPr lang="es-MX" sz="1600" dirty="0">
                <a:latin typeface="Roboto Mono"/>
                <a:ea typeface="Roboto Mono"/>
                <a:sym typeface="Roboto"/>
              </a:rPr>
              <a:t>Capacidad de proceso.</a:t>
            </a:r>
          </a:p>
          <a:p>
            <a:pPr marL="914400" indent="-647700" algn="just">
              <a:lnSpc>
                <a:spcPct val="150000"/>
              </a:lnSpc>
              <a:buClr>
                <a:schemeClr val="tx1"/>
              </a:buClr>
              <a:buSzPct val="64000"/>
              <a:buFont typeface="Roboto"/>
              <a:buChar char="●"/>
            </a:pPr>
            <a:r>
              <a:rPr lang="es-MX" sz="1600" dirty="0">
                <a:latin typeface="Roboto Mono"/>
                <a:ea typeface="Roboto Mono"/>
                <a:sym typeface="Roboto"/>
              </a:rPr>
              <a:t>Concurrencia.</a:t>
            </a:r>
          </a:p>
          <a:p>
            <a:pPr marL="0" lvl="0" indent="0" algn="just" rtl="0">
              <a:lnSpc>
                <a:spcPct val="150000"/>
              </a:lnSpc>
              <a:spcBef>
                <a:spcPts val="0"/>
              </a:spcBef>
              <a:spcAft>
                <a:spcPts val="0"/>
              </a:spcAft>
              <a:buSzPts val="1900"/>
              <a:buNone/>
            </a:pPr>
            <a:endParaRPr lang="es-MX" sz="1600" dirty="0">
              <a:latin typeface="Roboto Mono"/>
              <a:ea typeface="Roboto Mono"/>
              <a:cs typeface="Roboto Mono"/>
              <a:sym typeface="Roboto Mono"/>
            </a:endParaRP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329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8" y="530724"/>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El principio 5 - 3- 2</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528221" y="1174733"/>
            <a:ext cx="4589754" cy="1527919"/>
          </a:xfrm>
          <a:prstGeom prst="rect">
            <a:avLst/>
          </a:prstGeom>
          <a:noFill/>
        </p:spPr>
        <p:txBody>
          <a:bodyPr wrap="square">
            <a:spAutoFit/>
          </a:bodyPr>
          <a:lstStyle/>
          <a:p>
            <a:pPr algn="just">
              <a:lnSpc>
                <a:spcPct val="150000"/>
              </a:lnSpc>
            </a:pPr>
            <a:r>
              <a:rPr lang="es" sz="1600" dirty="0">
                <a:solidFill>
                  <a:schemeClr val="dk1"/>
                </a:solidFill>
                <a:latin typeface="Roboto Mono"/>
                <a:ea typeface="Roboto Mono"/>
                <a:sym typeface="Roboto"/>
              </a:rPr>
              <a:t>Este principio se compone de:</a:t>
            </a:r>
          </a:p>
          <a:p>
            <a:pPr marL="457200" indent="-457200" algn="just">
              <a:lnSpc>
                <a:spcPct val="150000"/>
              </a:lnSpc>
              <a:buFont typeface="Arial" panose="020B0604020202020204" pitchFamily="34" charset="0"/>
              <a:buChar char="•"/>
            </a:pPr>
            <a:r>
              <a:rPr lang="es" sz="1600" dirty="0">
                <a:solidFill>
                  <a:schemeClr val="dk1"/>
                </a:solidFill>
                <a:latin typeface="Roboto Mono"/>
                <a:ea typeface="Roboto Mono"/>
                <a:sym typeface="Roboto"/>
              </a:rPr>
              <a:t>5 características.</a:t>
            </a:r>
          </a:p>
          <a:p>
            <a:pPr marL="457200" indent="-457200" algn="just">
              <a:lnSpc>
                <a:spcPct val="150000"/>
              </a:lnSpc>
              <a:buFont typeface="Arial" panose="020B0604020202020204" pitchFamily="34" charset="0"/>
              <a:buChar char="•"/>
            </a:pPr>
            <a:r>
              <a:rPr lang="es" sz="1600" dirty="0">
                <a:solidFill>
                  <a:schemeClr val="dk1"/>
                </a:solidFill>
                <a:latin typeface="Roboto Mono"/>
                <a:ea typeface="Roboto Mono"/>
                <a:sym typeface="Roboto"/>
              </a:rPr>
              <a:t>3 métodos de entrega.</a:t>
            </a:r>
          </a:p>
          <a:p>
            <a:pPr marL="457200" indent="-457200" algn="just">
              <a:lnSpc>
                <a:spcPct val="150000"/>
              </a:lnSpc>
              <a:buFont typeface="Arial" panose="020B0604020202020204" pitchFamily="34" charset="0"/>
              <a:buChar char="•"/>
            </a:pPr>
            <a:r>
              <a:rPr lang="es" sz="1600" dirty="0">
                <a:solidFill>
                  <a:schemeClr val="dk1"/>
                </a:solidFill>
                <a:latin typeface="Roboto Mono"/>
                <a:ea typeface="Roboto Mono"/>
                <a:sym typeface="Roboto"/>
              </a:rPr>
              <a:t>2 modelos de implementación.</a:t>
            </a:r>
            <a:endParaRPr lang="es-US" sz="1600" dirty="0">
              <a:solidFill>
                <a:schemeClr val="dk1"/>
              </a:solidFill>
              <a:latin typeface="Roboto Mono"/>
              <a:ea typeface="Roboto Mono"/>
              <a:sym typeface="Abel"/>
            </a:endParaRPr>
          </a:p>
        </p:txBody>
      </p:sp>
    </p:spTree>
    <p:extLst>
      <p:ext uri="{BB962C8B-B14F-4D97-AF65-F5344CB8AC3E}">
        <p14:creationId xmlns:p14="http://schemas.microsoft.com/office/powerpoint/2010/main" val="727625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8" y="530724"/>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El principio 5 - 3- 2</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528221" y="1174733"/>
            <a:ext cx="4589754" cy="789255"/>
          </a:xfrm>
          <a:prstGeom prst="rect">
            <a:avLst/>
          </a:prstGeom>
          <a:noFill/>
        </p:spPr>
        <p:txBody>
          <a:bodyPr wrap="square">
            <a:spAutoFit/>
          </a:bodyPr>
          <a:lstStyle/>
          <a:p>
            <a:pPr algn="just">
              <a:lnSpc>
                <a:spcPct val="150000"/>
              </a:lnSpc>
            </a:pPr>
            <a:r>
              <a:rPr lang="es-AR" sz="1600" b="1" dirty="0">
                <a:solidFill>
                  <a:srgbClr val="28262B"/>
                </a:solidFill>
                <a:latin typeface="Raleway"/>
                <a:sym typeface="Roboto"/>
              </a:rPr>
              <a:t>5 - Características</a:t>
            </a:r>
          </a:p>
          <a:p>
            <a:pPr marL="457200" indent="-457200" algn="just">
              <a:lnSpc>
                <a:spcPct val="150000"/>
              </a:lnSpc>
              <a:buFont typeface="Arial" panose="020B0604020202020204" pitchFamily="34" charset="0"/>
              <a:buChar char="•"/>
            </a:pPr>
            <a:endParaRPr lang="es-US" sz="1600" dirty="0">
              <a:solidFill>
                <a:schemeClr val="dk1"/>
              </a:solidFill>
              <a:latin typeface="Roboto Mono"/>
              <a:ea typeface="Roboto Mono"/>
              <a:sym typeface="Abel"/>
            </a:endParaRPr>
          </a:p>
        </p:txBody>
      </p:sp>
      <p:pic>
        <p:nvPicPr>
          <p:cNvPr id="3" name="Imagen 2">
            <a:extLst>
              <a:ext uri="{FF2B5EF4-FFF2-40B4-BE49-F238E27FC236}">
                <a16:creationId xmlns:a16="http://schemas.microsoft.com/office/drawing/2014/main" id="{27901998-6477-445B-A5DC-73CFF486EA2B}"/>
              </a:ext>
            </a:extLst>
          </p:cNvPr>
          <p:cNvPicPr>
            <a:picLocks noChangeAspect="1"/>
          </p:cNvPicPr>
          <p:nvPr/>
        </p:nvPicPr>
        <p:blipFill>
          <a:blip r:embed="rId3"/>
          <a:stretch>
            <a:fillRect/>
          </a:stretch>
        </p:blipFill>
        <p:spPr>
          <a:xfrm>
            <a:off x="528221" y="1715776"/>
            <a:ext cx="7756072" cy="2491263"/>
          </a:xfrm>
          <a:prstGeom prst="rect">
            <a:avLst/>
          </a:prstGeom>
        </p:spPr>
      </p:pic>
    </p:spTree>
    <p:extLst>
      <p:ext uri="{BB962C8B-B14F-4D97-AF65-F5344CB8AC3E}">
        <p14:creationId xmlns:p14="http://schemas.microsoft.com/office/powerpoint/2010/main" val="27129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1387928" y="530724"/>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300"/>
              <a:buNone/>
            </a:pPr>
            <a:r>
              <a:rPr lang="es-MX" dirty="0">
                <a:solidFill>
                  <a:srgbClr val="CEA6FF"/>
                </a:solidFill>
              </a:rPr>
              <a:t>El principio 5 - 3- 2</a:t>
            </a:r>
          </a:p>
        </p:txBody>
      </p:sp>
      <p:sp>
        <p:nvSpPr>
          <p:cNvPr id="227" name="Google Shape;227;p36"/>
          <p:cNvSpPr/>
          <p:nvPr/>
        </p:nvSpPr>
        <p:spPr>
          <a:xfrm>
            <a:off x="8670800" y="0"/>
            <a:ext cx="508200" cy="51435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6"/>
          <p:cNvSpPr/>
          <p:nvPr/>
        </p:nvSpPr>
        <p:spPr>
          <a:xfrm>
            <a:off x="8670800" y="11750"/>
            <a:ext cx="508200" cy="5143500"/>
          </a:xfrm>
          <a:prstGeom prst="rect">
            <a:avLst/>
          </a:prstGeom>
          <a:solidFill>
            <a:srgbClr val="F594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495A5F48-D5B0-478C-89EC-9F81CEB9CE7C}"/>
              </a:ext>
            </a:extLst>
          </p:cNvPr>
          <p:cNvSpPr txBox="1"/>
          <p:nvPr/>
        </p:nvSpPr>
        <p:spPr>
          <a:xfrm>
            <a:off x="528221" y="1174733"/>
            <a:ext cx="5570738" cy="1897251"/>
          </a:xfrm>
          <a:prstGeom prst="rect">
            <a:avLst/>
          </a:prstGeom>
          <a:noFill/>
        </p:spPr>
        <p:txBody>
          <a:bodyPr wrap="square">
            <a:spAutoFit/>
          </a:bodyPr>
          <a:lstStyle/>
          <a:p>
            <a:pPr algn="just">
              <a:lnSpc>
                <a:spcPct val="150000"/>
              </a:lnSpc>
            </a:pPr>
            <a:r>
              <a:rPr lang="es-AR" sz="1600" dirty="0">
                <a:solidFill>
                  <a:schemeClr val="dk1"/>
                </a:solidFill>
                <a:latin typeface="Roboto Mono"/>
                <a:ea typeface="Roboto Mono"/>
              </a:rPr>
              <a:t>3 – Métodos de Entrega</a:t>
            </a:r>
            <a:r>
              <a:rPr lang="es-AR" sz="1600" dirty="0">
                <a:solidFill>
                  <a:schemeClr val="dk1"/>
                </a:solidFill>
                <a:latin typeface="Roboto Mono"/>
                <a:ea typeface="Roboto Mono"/>
                <a:sym typeface="Roboto"/>
              </a:rPr>
              <a:t>: </a:t>
            </a:r>
          </a:p>
          <a:p>
            <a:pPr marL="571500" indent="-571500" algn="just">
              <a:lnSpc>
                <a:spcPct val="150000"/>
              </a:lnSpc>
              <a:buSzPct val="90000"/>
              <a:buFont typeface="Arial"/>
              <a:buChar char="•"/>
            </a:pPr>
            <a:r>
              <a:rPr lang="es-AR" sz="1600" dirty="0">
                <a:solidFill>
                  <a:schemeClr val="dk1"/>
                </a:solidFill>
                <a:latin typeface="Roboto Mono"/>
                <a:ea typeface="Roboto Mono"/>
              </a:rPr>
              <a:t>Infraestructura como servicio (IaaS).</a:t>
            </a:r>
          </a:p>
          <a:p>
            <a:pPr marL="571500" indent="-571500" algn="just">
              <a:lnSpc>
                <a:spcPct val="150000"/>
              </a:lnSpc>
              <a:buSzPct val="90000"/>
              <a:buFont typeface="Arial"/>
              <a:buChar char="•"/>
            </a:pPr>
            <a:r>
              <a:rPr lang="es-AR" sz="1600" dirty="0">
                <a:solidFill>
                  <a:schemeClr val="dk1"/>
                </a:solidFill>
                <a:latin typeface="Roboto Mono"/>
                <a:ea typeface="Roboto Mono"/>
              </a:rPr>
              <a:t>Plataforma como servicio (PaaS)</a:t>
            </a:r>
            <a:r>
              <a:rPr lang="es-AR" sz="1600" dirty="0">
                <a:solidFill>
                  <a:schemeClr val="dk1"/>
                </a:solidFill>
                <a:latin typeface="Roboto Mono"/>
                <a:ea typeface="Roboto Mono"/>
                <a:sym typeface="Roboto"/>
              </a:rPr>
              <a:t>.</a:t>
            </a:r>
          </a:p>
          <a:p>
            <a:pPr marL="571500" indent="-571500" algn="just">
              <a:lnSpc>
                <a:spcPct val="150000"/>
              </a:lnSpc>
              <a:buSzPct val="90000"/>
              <a:buFont typeface="Arial"/>
              <a:buChar char="•"/>
            </a:pPr>
            <a:r>
              <a:rPr lang="es-AR" sz="1600" dirty="0">
                <a:solidFill>
                  <a:schemeClr val="dk1"/>
                </a:solidFill>
                <a:latin typeface="Roboto Mono"/>
                <a:ea typeface="Roboto Mono"/>
              </a:rPr>
              <a:t>Software como servicio (SaaS)</a:t>
            </a:r>
            <a:r>
              <a:rPr lang="es-AR" sz="1600" dirty="0">
                <a:solidFill>
                  <a:schemeClr val="dk1"/>
                </a:solidFill>
                <a:latin typeface="Roboto Mono"/>
                <a:ea typeface="Roboto Mono"/>
                <a:sym typeface="Roboto"/>
              </a:rPr>
              <a:t>.</a:t>
            </a:r>
          </a:p>
          <a:p>
            <a:pPr marL="457200" indent="-457200" algn="just">
              <a:lnSpc>
                <a:spcPct val="150000"/>
              </a:lnSpc>
              <a:buFont typeface="Arial" panose="020B0604020202020204" pitchFamily="34" charset="0"/>
              <a:buChar char="•"/>
            </a:pPr>
            <a:endParaRPr lang="es-US" sz="1600" dirty="0">
              <a:solidFill>
                <a:schemeClr val="dk1"/>
              </a:solidFill>
              <a:latin typeface="Roboto Mono"/>
              <a:ea typeface="Roboto Mono"/>
              <a:sym typeface="Abel"/>
            </a:endParaRPr>
          </a:p>
        </p:txBody>
      </p:sp>
      <p:pic>
        <p:nvPicPr>
          <p:cNvPr id="7" name="Picture 4" descr="Navégalo | 6 razones por las que su empresa debe usar la nube">
            <a:extLst>
              <a:ext uri="{FF2B5EF4-FFF2-40B4-BE49-F238E27FC236}">
                <a16:creationId xmlns:a16="http://schemas.microsoft.com/office/drawing/2014/main" id="{FB106E61-0440-4485-8CE1-2EFEB6210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0273" y="2873150"/>
            <a:ext cx="3453615" cy="19426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740305"/>
      </p:ext>
    </p:extLst>
  </p:cSld>
  <p:clrMapOvr>
    <a:masterClrMapping/>
  </p:clrMapOvr>
</p:sld>
</file>

<file path=ppt/theme/theme1.xml><?xml version="1.0" encoding="utf-8"?>
<a:theme xmlns:a="http://schemas.openxmlformats.org/drawingml/2006/main"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TotalTime>
  <Words>1477</Words>
  <Application>Microsoft Office PowerPoint</Application>
  <PresentationFormat>Presentación en pantalla (16:9)</PresentationFormat>
  <Paragraphs>141</Paragraphs>
  <Slides>39</Slides>
  <Notes>39</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39</vt:i4>
      </vt:variant>
    </vt:vector>
  </HeadingPairs>
  <TitlesOfParts>
    <vt:vector size="50" baseType="lpstr">
      <vt:lpstr>Roboto Mono</vt:lpstr>
      <vt:lpstr>Raleway</vt:lpstr>
      <vt:lpstr>Arial</vt:lpstr>
      <vt:lpstr>Barlow</vt:lpstr>
      <vt:lpstr>Montserrat ExtraLight</vt:lpstr>
      <vt:lpstr>Montserrat</vt:lpstr>
      <vt:lpstr>Alata</vt:lpstr>
      <vt:lpstr>Montserrat Light</vt:lpstr>
      <vt:lpstr>Roboto</vt:lpstr>
      <vt:lpstr>Abel</vt:lpstr>
      <vt:lpstr>Human Rights Rally by Slidesgo</vt:lpstr>
      <vt:lpstr>Presentación de PowerPoint</vt:lpstr>
      <vt:lpstr>Fundamentos del Cloud Computing</vt:lpstr>
      <vt:lpstr>CONCEPTOS BASICOS</vt:lpstr>
      <vt:lpstr>Arquitectura Cliente - Servidor</vt:lpstr>
      <vt:lpstr>¿Qué es el Cloud Computing?</vt:lpstr>
      <vt:lpstr>Cloud Computing y Big Data</vt:lpstr>
      <vt:lpstr>El principio 5 - 3- 2</vt:lpstr>
      <vt:lpstr>El principio 5 - 3- 2</vt:lpstr>
      <vt:lpstr>El principio 5 - 3- 2</vt:lpstr>
      <vt:lpstr>El principio 5 - 3- 2</vt:lpstr>
      <vt:lpstr>El principio 5 - 3- 2</vt:lpstr>
      <vt:lpstr>Proveedores de Servicios en la Nube</vt:lpstr>
      <vt:lpstr>Proveedores de Servicios en la Nube</vt:lpstr>
      <vt:lpstr>Proveedores de Servicios en la Nube</vt:lpstr>
      <vt:lpstr>Proveedores de Servicios en la Nube</vt:lpstr>
      <vt:lpstr>Modelo de Costos en la Nube</vt:lpstr>
      <vt:lpstr>Modelo de Costos en la Nube</vt:lpstr>
      <vt:lpstr>SPOF (Single Point Of Failure ó Punto Simple de Fallo)</vt:lpstr>
      <vt:lpstr>Riesgos del Cómputo en la Nube</vt:lpstr>
      <vt:lpstr>Acuerdo de Nivel de Servicio</vt:lpstr>
      <vt:lpstr>Gastos de Capital vs Gastos Operativos</vt:lpstr>
      <vt:lpstr>Gastos de Capital vs Gastos Operativos</vt:lpstr>
      <vt:lpstr>Gastos de Capital vs Gastos Operativos</vt:lpstr>
      <vt:lpstr>Google Cloud Platform</vt:lpstr>
      <vt:lpstr>Principales Servicios</vt:lpstr>
      <vt:lpstr>Recursos de Interés</vt:lpstr>
      <vt:lpstr>Creación de Cuenta en Google Cloud Platform</vt:lpstr>
      <vt:lpstr>Creación de Cuenta en Google Cloud Platform</vt:lpstr>
      <vt:lpstr>Creación de Cuenta en Google Cloud Platform</vt:lpstr>
      <vt:lpstr>Creación de Cuenta en Google Cloud Platform</vt:lpstr>
      <vt:lpstr>Proyectos en GCP</vt:lpstr>
      <vt:lpstr>Proyectos en GCP</vt:lpstr>
      <vt:lpstr>IAM (Administración de Identidades y Accesos)</vt:lpstr>
      <vt:lpstr>IAM (Administración de Identidades y Accesos)</vt:lpstr>
      <vt:lpstr>Roles Primitivos</vt:lpstr>
      <vt:lpstr>Roles Predefinidos</vt:lpstr>
      <vt:lpstr>Roles Predefinidos</vt:lpstr>
      <vt:lpstr>Roles Predefinidos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Layla Scheli</cp:lastModifiedBy>
  <cp:revision>14</cp:revision>
  <dcterms:modified xsi:type="dcterms:W3CDTF">2021-10-10T19:10:40Z</dcterms:modified>
</cp:coreProperties>
</file>